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76" r:id="rId4"/>
    <p:sldId id="277" r:id="rId5"/>
    <p:sldId id="278" r:id="rId6"/>
    <p:sldId id="279" r:id="rId7"/>
    <p:sldId id="296" r:id="rId8"/>
    <p:sldId id="297" r:id="rId9"/>
    <p:sldId id="280" r:id="rId10"/>
    <p:sldId id="281" r:id="rId11"/>
    <p:sldId id="282" r:id="rId12"/>
    <p:sldId id="283" r:id="rId13"/>
    <p:sldId id="284" r:id="rId14"/>
    <p:sldId id="286" r:id="rId15"/>
    <p:sldId id="295" r:id="rId16"/>
    <p:sldId id="285" r:id="rId17"/>
    <p:sldId id="287" r:id="rId18"/>
    <p:sldId id="288" r:id="rId19"/>
    <p:sldId id="289" r:id="rId20"/>
    <p:sldId id="290" r:id="rId21"/>
    <p:sldId id="291" r:id="rId22"/>
    <p:sldId id="292" r:id="rId23"/>
    <p:sldId id="293" r:id="rId24"/>
    <p:sldId id="294" r:id="rId25"/>
    <p:sldId id="299" r:id="rId26"/>
    <p:sldId id="300" r:id="rId27"/>
    <p:sldId id="302" r:id="rId28"/>
    <p:sldId id="3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3B2E5-49A6-4EC3-B12F-BA50AC331F1E}"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21024-9ECA-4860-BA35-51B94A5FFD83}" type="slidenum">
              <a:rPr lang="en-US" smtClean="0"/>
              <a:t>‹#›</a:t>
            </a:fld>
            <a:endParaRPr lang="en-US"/>
          </a:p>
        </p:txBody>
      </p:sp>
    </p:spTree>
    <p:extLst>
      <p:ext uri="{BB962C8B-B14F-4D97-AF65-F5344CB8AC3E}">
        <p14:creationId xmlns:p14="http://schemas.microsoft.com/office/powerpoint/2010/main" val="400699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10</a:t>
            </a:fld>
            <a:endParaRPr lang="en-US"/>
          </a:p>
        </p:txBody>
      </p:sp>
    </p:spTree>
    <p:extLst>
      <p:ext uri="{BB962C8B-B14F-4D97-AF65-F5344CB8AC3E}">
        <p14:creationId xmlns:p14="http://schemas.microsoft.com/office/powerpoint/2010/main" val="8832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19</a:t>
            </a:fld>
            <a:endParaRPr lang="en-US"/>
          </a:p>
        </p:txBody>
      </p:sp>
    </p:spTree>
    <p:extLst>
      <p:ext uri="{BB962C8B-B14F-4D97-AF65-F5344CB8AC3E}">
        <p14:creationId xmlns:p14="http://schemas.microsoft.com/office/powerpoint/2010/main" val="917861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20</a:t>
            </a:fld>
            <a:endParaRPr lang="en-US"/>
          </a:p>
        </p:txBody>
      </p:sp>
    </p:spTree>
    <p:extLst>
      <p:ext uri="{BB962C8B-B14F-4D97-AF65-F5344CB8AC3E}">
        <p14:creationId xmlns:p14="http://schemas.microsoft.com/office/powerpoint/2010/main" val="1379232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21</a:t>
            </a:fld>
            <a:endParaRPr lang="en-US"/>
          </a:p>
        </p:txBody>
      </p:sp>
    </p:spTree>
    <p:extLst>
      <p:ext uri="{BB962C8B-B14F-4D97-AF65-F5344CB8AC3E}">
        <p14:creationId xmlns:p14="http://schemas.microsoft.com/office/powerpoint/2010/main" val="2359104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22</a:t>
            </a:fld>
            <a:endParaRPr lang="en-US"/>
          </a:p>
        </p:txBody>
      </p:sp>
    </p:spTree>
    <p:extLst>
      <p:ext uri="{BB962C8B-B14F-4D97-AF65-F5344CB8AC3E}">
        <p14:creationId xmlns:p14="http://schemas.microsoft.com/office/powerpoint/2010/main" val="3168201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23</a:t>
            </a:fld>
            <a:endParaRPr lang="en-US"/>
          </a:p>
        </p:txBody>
      </p:sp>
    </p:spTree>
    <p:extLst>
      <p:ext uri="{BB962C8B-B14F-4D97-AF65-F5344CB8AC3E}">
        <p14:creationId xmlns:p14="http://schemas.microsoft.com/office/powerpoint/2010/main" val="2260575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24</a:t>
            </a:fld>
            <a:endParaRPr lang="en-US"/>
          </a:p>
        </p:txBody>
      </p:sp>
    </p:spTree>
    <p:extLst>
      <p:ext uri="{BB962C8B-B14F-4D97-AF65-F5344CB8AC3E}">
        <p14:creationId xmlns:p14="http://schemas.microsoft.com/office/powerpoint/2010/main" val="228884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25</a:t>
            </a:fld>
            <a:endParaRPr lang="en-US"/>
          </a:p>
        </p:txBody>
      </p:sp>
    </p:spTree>
    <p:extLst>
      <p:ext uri="{BB962C8B-B14F-4D97-AF65-F5344CB8AC3E}">
        <p14:creationId xmlns:p14="http://schemas.microsoft.com/office/powerpoint/2010/main" val="395805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26</a:t>
            </a:fld>
            <a:endParaRPr lang="en-US"/>
          </a:p>
        </p:txBody>
      </p:sp>
    </p:spTree>
    <p:extLst>
      <p:ext uri="{BB962C8B-B14F-4D97-AF65-F5344CB8AC3E}">
        <p14:creationId xmlns:p14="http://schemas.microsoft.com/office/powerpoint/2010/main" val="216057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27</a:t>
            </a:fld>
            <a:endParaRPr lang="en-US"/>
          </a:p>
        </p:txBody>
      </p:sp>
    </p:spTree>
    <p:extLst>
      <p:ext uri="{BB962C8B-B14F-4D97-AF65-F5344CB8AC3E}">
        <p14:creationId xmlns:p14="http://schemas.microsoft.com/office/powerpoint/2010/main" val="423051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28</a:t>
            </a:fld>
            <a:endParaRPr lang="en-US"/>
          </a:p>
        </p:txBody>
      </p:sp>
    </p:spTree>
    <p:extLst>
      <p:ext uri="{BB962C8B-B14F-4D97-AF65-F5344CB8AC3E}">
        <p14:creationId xmlns:p14="http://schemas.microsoft.com/office/powerpoint/2010/main" val="150032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11</a:t>
            </a:fld>
            <a:endParaRPr lang="en-US"/>
          </a:p>
        </p:txBody>
      </p:sp>
    </p:spTree>
    <p:extLst>
      <p:ext uri="{BB962C8B-B14F-4D97-AF65-F5344CB8AC3E}">
        <p14:creationId xmlns:p14="http://schemas.microsoft.com/office/powerpoint/2010/main" val="121745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12</a:t>
            </a:fld>
            <a:endParaRPr lang="en-US"/>
          </a:p>
        </p:txBody>
      </p:sp>
    </p:spTree>
    <p:extLst>
      <p:ext uri="{BB962C8B-B14F-4D97-AF65-F5344CB8AC3E}">
        <p14:creationId xmlns:p14="http://schemas.microsoft.com/office/powerpoint/2010/main" val="31393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13</a:t>
            </a:fld>
            <a:endParaRPr lang="en-US"/>
          </a:p>
        </p:txBody>
      </p:sp>
    </p:spTree>
    <p:extLst>
      <p:ext uri="{BB962C8B-B14F-4D97-AF65-F5344CB8AC3E}">
        <p14:creationId xmlns:p14="http://schemas.microsoft.com/office/powerpoint/2010/main" val="415521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14</a:t>
            </a:fld>
            <a:endParaRPr lang="en-US"/>
          </a:p>
        </p:txBody>
      </p:sp>
    </p:spTree>
    <p:extLst>
      <p:ext uri="{BB962C8B-B14F-4D97-AF65-F5344CB8AC3E}">
        <p14:creationId xmlns:p14="http://schemas.microsoft.com/office/powerpoint/2010/main" val="29898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15</a:t>
            </a:fld>
            <a:endParaRPr lang="en-US"/>
          </a:p>
        </p:txBody>
      </p:sp>
    </p:spTree>
    <p:extLst>
      <p:ext uri="{BB962C8B-B14F-4D97-AF65-F5344CB8AC3E}">
        <p14:creationId xmlns:p14="http://schemas.microsoft.com/office/powerpoint/2010/main" val="480364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16</a:t>
            </a:fld>
            <a:endParaRPr lang="en-US"/>
          </a:p>
        </p:txBody>
      </p:sp>
    </p:spTree>
    <p:extLst>
      <p:ext uri="{BB962C8B-B14F-4D97-AF65-F5344CB8AC3E}">
        <p14:creationId xmlns:p14="http://schemas.microsoft.com/office/powerpoint/2010/main" val="277643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17</a:t>
            </a:fld>
            <a:endParaRPr lang="en-US"/>
          </a:p>
        </p:txBody>
      </p:sp>
    </p:spTree>
    <p:extLst>
      <p:ext uri="{BB962C8B-B14F-4D97-AF65-F5344CB8AC3E}">
        <p14:creationId xmlns:p14="http://schemas.microsoft.com/office/powerpoint/2010/main" val="1542239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CEWs deliver an electrical current that interferes with the body's neuromuscular system, temporarily disrupting voluntary muscle control. This effect can render a suspect temporarily immobilized and make it easier for officers to gain control of the situation. It is intended to be temporary and wears off once the electrical current ceases.</a:t>
            </a:r>
            <a:br>
              <a:rPr lang="en-US" dirty="0"/>
            </a:br>
            <a:r>
              <a:rPr lang="en-US" dirty="0"/>
              <a:t>Source: https://www.mordorintelligence.com/industry-reports/us-conducted-energy-weapons-market</a:t>
            </a:r>
            <a:br>
              <a:rPr lang="en-US" dirty="0"/>
            </a:br>
            <a:endParaRPr lang="en-US" dirty="0"/>
          </a:p>
        </p:txBody>
      </p:sp>
      <p:sp>
        <p:nvSpPr>
          <p:cNvPr id="4" name="Slide Number Placeholder 3"/>
          <p:cNvSpPr>
            <a:spLocks noGrp="1"/>
          </p:cNvSpPr>
          <p:nvPr>
            <p:ph type="sldNum" sz="quarter" idx="5"/>
          </p:nvPr>
        </p:nvSpPr>
        <p:spPr/>
        <p:txBody>
          <a:bodyPr/>
          <a:lstStyle/>
          <a:p>
            <a:fld id="{BC421024-9ECA-4860-BA35-51B94A5FFD83}" type="slidenum">
              <a:rPr lang="en-US" smtClean="0"/>
              <a:t>18</a:t>
            </a:fld>
            <a:endParaRPr lang="en-US"/>
          </a:p>
        </p:txBody>
      </p:sp>
    </p:spTree>
    <p:extLst>
      <p:ext uri="{BB962C8B-B14F-4D97-AF65-F5344CB8AC3E}">
        <p14:creationId xmlns:p14="http://schemas.microsoft.com/office/powerpoint/2010/main" val="247948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95B2-25D0-F0DF-AAB7-E5ABB3D8C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04E5FD-C880-64D3-5D94-AA37965D9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AF6A6D-8EDC-8FA9-36EF-B0E4AAC6F77B}"/>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3AC0394C-CBED-3476-4DDB-9744B478D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BF824-D6DC-5AD1-1E1F-4D62F3D5EFA1}"/>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2714986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A920-FC0A-F747-BE3F-B8E7E31411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E7FD37-9DE4-22C5-DC6E-7243BCE17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19F94-9859-73DA-F3E7-BDB76AAC04E6}"/>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7E007002-2DDE-9848-0BAC-F7A82B7C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DA4A4-8B2C-37DB-C69D-03904C4EBB48}"/>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63582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7A412A-26BB-CC8F-6EC0-8A89AED9B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767189-ABFA-428F-9B2A-A41FA06A0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D9D33-7FB9-07FF-6C20-296A7FFAFA6A}"/>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9167C8FB-D65A-A9B1-4621-C0DF86B2E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221FA-7019-CB8F-746E-29E79A28D286}"/>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95517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B29A-AE1B-2874-E682-D1B8E94E7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F4C28-9A5B-872A-132D-2406BDABC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5AE29-9D79-992C-3713-EA34736CAD44}"/>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A4E34D83-83AF-9924-F588-68E4D6C85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B189E-9299-AE0A-E8A7-5E1E4BB1418B}"/>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26995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1BEE-DDFC-FEE9-CD88-E15AF516AA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80A171-0303-0E47-10DB-1BF1B8EBD8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F38671-7937-C268-BBF3-12D7BD4FF49A}"/>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4A52BAEC-A90D-518B-8F7A-5E5C23908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06B2B-1A8E-F1B7-6A88-A68DF935AEAA}"/>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0484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5780-FCED-777B-24F4-E9774C8BB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BB07F-FE37-6EF1-B166-089038C731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89AD50-DBFB-4090-E2F7-6CB3221DB3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ED8E7-EB32-9576-7ABD-8CF407BDC0E1}"/>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6" name="Footer Placeholder 5">
            <a:extLst>
              <a:ext uri="{FF2B5EF4-FFF2-40B4-BE49-F238E27FC236}">
                <a16:creationId xmlns:a16="http://schemas.microsoft.com/office/drawing/2014/main" id="{D371A6E4-7EEC-3523-DB8C-6C760A86A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2D740-320B-0911-3ECC-6C91C777EA35}"/>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244312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8402-8B34-9B43-8C0A-7AB912E99B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7314D8-6592-6421-8238-D99BBB3D00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9AF21F-97CA-28AE-A1DD-0B0934254D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582C88-8238-74B1-A89D-BC084B99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912EFE-B7C8-F77A-8B5C-7E6B6836E2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9BE15-9CB5-147A-558F-FDD882A781D9}"/>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8" name="Footer Placeholder 7">
            <a:extLst>
              <a:ext uri="{FF2B5EF4-FFF2-40B4-BE49-F238E27FC236}">
                <a16:creationId xmlns:a16="http://schemas.microsoft.com/office/drawing/2014/main" id="{6FA6D9A9-D616-4319-FA2E-F081E4800A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AE651E-AB94-532E-E379-597CD74B8F2C}"/>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77601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A86-8C43-57CE-FD95-9D8A770F0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A98171-5F0C-2891-D01D-B60A37CC9599}"/>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4" name="Footer Placeholder 3">
            <a:extLst>
              <a:ext uri="{FF2B5EF4-FFF2-40B4-BE49-F238E27FC236}">
                <a16:creationId xmlns:a16="http://schemas.microsoft.com/office/drawing/2014/main" id="{4EE26497-5FAE-13F9-D0FF-BD22817CD4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412D83-6FDE-1FA0-A22A-072D4B5E7671}"/>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302140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3DFDB-E3A6-6B63-62D0-4E5D0FB68F7A}"/>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3" name="Footer Placeholder 2">
            <a:extLst>
              <a:ext uri="{FF2B5EF4-FFF2-40B4-BE49-F238E27FC236}">
                <a16:creationId xmlns:a16="http://schemas.microsoft.com/office/drawing/2014/main" id="{935C3424-814C-A9B9-EB3B-EC81535796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F5FFB7-BF4B-01D0-5EE9-7AA44E09A144}"/>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978599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4FC3-FED6-F5B1-746D-C8B8EBD19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61F95-5DFD-353D-9769-17EC0BAA66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CCF5C6-8C81-3101-2421-C9248A812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5654E-C71C-B200-D2DC-E602D9B58E07}"/>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6" name="Footer Placeholder 5">
            <a:extLst>
              <a:ext uri="{FF2B5EF4-FFF2-40B4-BE49-F238E27FC236}">
                <a16:creationId xmlns:a16="http://schemas.microsoft.com/office/drawing/2014/main" id="{067B31AA-2454-EDD2-25E3-F72F71318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D3A2F-1B97-C040-18C1-F9A1B6EC368C}"/>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963426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CA3-2ACD-E2A4-36CD-330880882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8F79BC-A3B8-632C-D76D-6F15984FB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165208-BCC8-40AB-6CA6-64EB4186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8A496B-6C78-533F-805E-A8F9CAE1122F}"/>
              </a:ext>
            </a:extLst>
          </p:cNvPr>
          <p:cNvSpPr>
            <a:spLocks noGrp="1"/>
          </p:cNvSpPr>
          <p:nvPr>
            <p:ph type="dt" sz="half" idx="10"/>
          </p:nvPr>
        </p:nvSpPr>
        <p:spPr/>
        <p:txBody>
          <a:bodyPr/>
          <a:lstStyle/>
          <a:p>
            <a:fld id="{0D29B962-AB81-4DC7-90C7-D430EA2AF1BC}" type="datetimeFigureOut">
              <a:rPr lang="en-US" smtClean="0"/>
              <a:t>11/16/2023</a:t>
            </a:fld>
            <a:endParaRPr lang="en-US"/>
          </a:p>
        </p:txBody>
      </p:sp>
      <p:sp>
        <p:nvSpPr>
          <p:cNvPr id="6" name="Footer Placeholder 5">
            <a:extLst>
              <a:ext uri="{FF2B5EF4-FFF2-40B4-BE49-F238E27FC236}">
                <a16:creationId xmlns:a16="http://schemas.microsoft.com/office/drawing/2014/main" id="{FF4829F5-CD07-CFD9-3166-6814AE85D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1A2C2B-2FEE-7FA2-98B2-F4A27CC19414}"/>
              </a:ext>
            </a:extLst>
          </p:cNvPr>
          <p:cNvSpPr>
            <a:spLocks noGrp="1"/>
          </p:cNvSpPr>
          <p:nvPr>
            <p:ph type="sldNum" sz="quarter" idx="12"/>
          </p:nvPr>
        </p:nvSpPr>
        <p:spPr/>
        <p:txBody>
          <a:bodyPr/>
          <a:lstStyle/>
          <a:p>
            <a:fld id="{06CE79ED-E517-4809-8CD0-7D49D2402A06}" type="slidenum">
              <a:rPr lang="en-US" smtClean="0"/>
              <a:t>‹#›</a:t>
            </a:fld>
            <a:endParaRPr lang="en-US"/>
          </a:p>
        </p:txBody>
      </p:sp>
    </p:spTree>
    <p:extLst>
      <p:ext uri="{BB962C8B-B14F-4D97-AF65-F5344CB8AC3E}">
        <p14:creationId xmlns:p14="http://schemas.microsoft.com/office/powerpoint/2010/main" val="167446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44A0C5-7966-6C4E-B3A1-5D885D789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1E2629-19D7-FD2C-3FE2-DCCE59F623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31D8D-F64B-AB40-661C-96AC5F84B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9B962-AB81-4DC7-90C7-D430EA2AF1BC}" type="datetimeFigureOut">
              <a:rPr lang="en-US" smtClean="0"/>
              <a:t>11/16/2023</a:t>
            </a:fld>
            <a:endParaRPr lang="en-US"/>
          </a:p>
        </p:txBody>
      </p:sp>
      <p:sp>
        <p:nvSpPr>
          <p:cNvPr id="5" name="Footer Placeholder 4">
            <a:extLst>
              <a:ext uri="{FF2B5EF4-FFF2-40B4-BE49-F238E27FC236}">
                <a16:creationId xmlns:a16="http://schemas.microsoft.com/office/drawing/2014/main" id="{7ABB573E-F8E6-C271-2538-2AF0B9C45F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5DC664-0706-BD69-960A-811B3C023D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CE79ED-E517-4809-8CD0-7D49D2402A06}" type="slidenum">
              <a:rPr lang="en-US" smtClean="0"/>
              <a:t>‹#›</a:t>
            </a:fld>
            <a:endParaRPr lang="en-US"/>
          </a:p>
        </p:txBody>
      </p:sp>
    </p:spTree>
    <p:extLst>
      <p:ext uri="{BB962C8B-B14F-4D97-AF65-F5344CB8AC3E}">
        <p14:creationId xmlns:p14="http://schemas.microsoft.com/office/powerpoint/2010/main" val="1290337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A39D4-D80E-A282-EB6C-94F9D3E59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063" y="0"/>
            <a:ext cx="10303727" cy="6858000"/>
          </a:xfrm>
          <a:prstGeom prst="rect">
            <a:avLst/>
          </a:prstGeom>
        </p:spPr>
      </p:pic>
      <p:pic>
        <p:nvPicPr>
          <p:cNvPr id="7" name="Picture 6">
            <a:extLst>
              <a:ext uri="{FF2B5EF4-FFF2-40B4-BE49-F238E27FC236}">
                <a16:creationId xmlns:a16="http://schemas.microsoft.com/office/drawing/2014/main" id="{0517CC44-496B-2425-ED3E-052AE0AE9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64629"/>
            <a:ext cx="5918631" cy="1393371"/>
          </a:xfrm>
          <a:prstGeom prst="rect">
            <a:avLst/>
          </a:prstGeom>
        </p:spPr>
      </p:pic>
      <p:sp>
        <p:nvSpPr>
          <p:cNvPr id="8" name="TextBox 7">
            <a:extLst>
              <a:ext uri="{FF2B5EF4-FFF2-40B4-BE49-F238E27FC236}">
                <a16:creationId xmlns:a16="http://schemas.microsoft.com/office/drawing/2014/main" id="{7E8834FA-0DE0-DEE5-E802-8BC6E6D43379}"/>
              </a:ext>
            </a:extLst>
          </p:cNvPr>
          <p:cNvSpPr txBox="1"/>
          <p:nvPr/>
        </p:nvSpPr>
        <p:spPr>
          <a:xfrm>
            <a:off x="370114" y="2724836"/>
            <a:ext cx="2772949" cy="677108"/>
          </a:xfrm>
          <a:prstGeom prst="rect">
            <a:avLst/>
          </a:prstGeom>
          <a:noFill/>
        </p:spPr>
        <p:txBody>
          <a:bodyPr wrap="square" rtlCol="0">
            <a:spAutoFit/>
          </a:bodyPr>
          <a:lstStyle/>
          <a:p>
            <a:r>
              <a:rPr lang="en-US" sz="3800" b="1" dirty="0">
                <a:latin typeface="Bahnschrift Condensed" panose="020B0502040204020203" pitchFamily="34" charset="0"/>
              </a:rPr>
              <a:t>SIDDHESH</a:t>
            </a:r>
            <a:r>
              <a:rPr lang="en-US" sz="3800" b="1" dirty="0">
                <a:latin typeface="Agency FB" panose="020B0503020202020204" pitchFamily="34" charset="0"/>
              </a:rPr>
              <a:t> </a:t>
            </a:r>
            <a:r>
              <a:rPr lang="en-US" sz="3800" b="1" dirty="0">
                <a:latin typeface="Bahnschrift Condensed" panose="020B0502040204020203" pitchFamily="34" charset="0"/>
              </a:rPr>
              <a:t>GORE</a:t>
            </a:r>
          </a:p>
        </p:txBody>
      </p:sp>
      <p:sp>
        <p:nvSpPr>
          <p:cNvPr id="9" name="TextBox 8">
            <a:extLst>
              <a:ext uri="{FF2B5EF4-FFF2-40B4-BE49-F238E27FC236}">
                <a16:creationId xmlns:a16="http://schemas.microsoft.com/office/drawing/2014/main" id="{7F41AE17-602F-540D-999B-E0B10D59EA99}"/>
              </a:ext>
            </a:extLst>
          </p:cNvPr>
          <p:cNvSpPr txBox="1"/>
          <p:nvPr/>
        </p:nvSpPr>
        <p:spPr>
          <a:xfrm>
            <a:off x="370114" y="3563036"/>
            <a:ext cx="2772949" cy="523220"/>
          </a:xfrm>
          <a:prstGeom prst="rect">
            <a:avLst/>
          </a:prstGeom>
          <a:noFill/>
        </p:spPr>
        <p:txBody>
          <a:bodyPr wrap="square" rtlCol="0">
            <a:spAutoFit/>
          </a:bodyPr>
          <a:lstStyle/>
          <a:p>
            <a:r>
              <a:rPr lang="en-US" sz="2800" b="1" dirty="0">
                <a:latin typeface="Bahnschrift Condensed" panose="020B0502040204020203" pitchFamily="34" charset="0"/>
              </a:rPr>
              <a:t>16-NOV-23</a:t>
            </a:r>
          </a:p>
        </p:txBody>
      </p:sp>
    </p:spTree>
    <p:extLst>
      <p:ext uri="{BB962C8B-B14F-4D97-AF65-F5344CB8AC3E}">
        <p14:creationId xmlns:p14="http://schemas.microsoft.com/office/powerpoint/2010/main" val="3434128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INDUSTRY ANALYSIS</a:t>
            </a:r>
          </a:p>
        </p:txBody>
      </p:sp>
      <p:pic>
        <p:nvPicPr>
          <p:cNvPr id="3" name="Picture 2">
            <a:extLst>
              <a:ext uri="{FF2B5EF4-FFF2-40B4-BE49-F238E27FC236}">
                <a16:creationId xmlns:a16="http://schemas.microsoft.com/office/drawing/2014/main" id="{C22B1AB2-CCF9-83AA-E011-DE0B6FD1F022}"/>
              </a:ext>
            </a:extLst>
          </p:cNvPr>
          <p:cNvPicPr>
            <a:picLocks noChangeAspect="1"/>
          </p:cNvPicPr>
          <p:nvPr/>
        </p:nvPicPr>
        <p:blipFill>
          <a:blip r:embed="rId3"/>
          <a:stretch>
            <a:fillRect/>
          </a:stretch>
        </p:blipFill>
        <p:spPr>
          <a:xfrm>
            <a:off x="1400087" y="1844002"/>
            <a:ext cx="9228539" cy="5013998"/>
          </a:xfrm>
          <a:prstGeom prst="rect">
            <a:avLst/>
          </a:prstGeom>
        </p:spPr>
      </p:pic>
    </p:spTree>
    <p:extLst>
      <p:ext uri="{BB962C8B-B14F-4D97-AF65-F5344CB8AC3E}">
        <p14:creationId xmlns:p14="http://schemas.microsoft.com/office/powerpoint/2010/main" val="2471684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INDUSTRY ANALYSIS</a:t>
            </a:r>
          </a:p>
        </p:txBody>
      </p:sp>
      <p:pic>
        <p:nvPicPr>
          <p:cNvPr id="6" name="Picture 5">
            <a:extLst>
              <a:ext uri="{FF2B5EF4-FFF2-40B4-BE49-F238E27FC236}">
                <a16:creationId xmlns:a16="http://schemas.microsoft.com/office/drawing/2014/main" id="{4B50715C-10A2-D2E1-34FE-5DEC2BF5D7AD}"/>
              </a:ext>
            </a:extLst>
          </p:cNvPr>
          <p:cNvPicPr>
            <a:picLocks noChangeAspect="1"/>
          </p:cNvPicPr>
          <p:nvPr/>
        </p:nvPicPr>
        <p:blipFill>
          <a:blip r:embed="rId3"/>
          <a:stretch>
            <a:fillRect/>
          </a:stretch>
        </p:blipFill>
        <p:spPr>
          <a:xfrm>
            <a:off x="3020452" y="1887746"/>
            <a:ext cx="9073579" cy="4937596"/>
          </a:xfrm>
          <a:prstGeom prst="rect">
            <a:avLst/>
          </a:prstGeom>
        </p:spPr>
      </p:pic>
      <p:sp>
        <p:nvSpPr>
          <p:cNvPr id="7" name="Content Placeholder 2">
            <a:extLst>
              <a:ext uri="{FF2B5EF4-FFF2-40B4-BE49-F238E27FC236}">
                <a16:creationId xmlns:a16="http://schemas.microsoft.com/office/drawing/2014/main" id="{F4084D2B-6F37-B9BE-BDD7-8005D58B2055}"/>
              </a:ext>
            </a:extLst>
          </p:cNvPr>
          <p:cNvSpPr txBox="1">
            <a:spLocks/>
          </p:cNvSpPr>
          <p:nvPr/>
        </p:nvSpPr>
        <p:spPr>
          <a:xfrm>
            <a:off x="97969" y="3580426"/>
            <a:ext cx="3737867" cy="1552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Body Worn Camera </a:t>
            </a:r>
          </a:p>
          <a:p>
            <a:pPr marL="0" indent="0">
              <a:buFont typeface="Arial" panose="020B0604020202020204" pitchFamily="34" charset="0"/>
              <a:buNone/>
            </a:pPr>
            <a:r>
              <a:rPr lang="en-US" sz="4400" dirty="0">
                <a:latin typeface="Bahnschrift Condensed" panose="020B0502040204020203" pitchFamily="34" charset="0"/>
              </a:rPr>
              <a:t>Market Size</a:t>
            </a:r>
            <a:endParaRPr lang="en-US" sz="2400" dirty="0">
              <a:latin typeface="Bahnschrift Condensed" panose="020B0502040204020203" pitchFamily="34" charset="0"/>
            </a:endParaRPr>
          </a:p>
        </p:txBody>
      </p:sp>
    </p:spTree>
    <p:extLst>
      <p:ext uri="{BB962C8B-B14F-4D97-AF65-F5344CB8AC3E}">
        <p14:creationId xmlns:p14="http://schemas.microsoft.com/office/powerpoint/2010/main" val="338491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INDUSTRY ANALYSIS</a:t>
            </a:r>
          </a:p>
        </p:txBody>
      </p:sp>
      <p:pic>
        <p:nvPicPr>
          <p:cNvPr id="4" name="Picture 3">
            <a:extLst>
              <a:ext uri="{FF2B5EF4-FFF2-40B4-BE49-F238E27FC236}">
                <a16:creationId xmlns:a16="http://schemas.microsoft.com/office/drawing/2014/main" id="{A6CE61F1-86D8-0838-9CFC-486E1DD2D739}"/>
              </a:ext>
            </a:extLst>
          </p:cNvPr>
          <p:cNvPicPr>
            <a:picLocks noChangeAspect="1"/>
          </p:cNvPicPr>
          <p:nvPr/>
        </p:nvPicPr>
        <p:blipFill>
          <a:blip r:embed="rId3"/>
          <a:stretch>
            <a:fillRect/>
          </a:stretch>
        </p:blipFill>
        <p:spPr>
          <a:xfrm>
            <a:off x="1631340" y="1836850"/>
            <a:ext cx="8929320" cy="5021150"/>
          </a:xfrm>
          <a:prstGeom prst="rect">
            <a:avLst/>
          </a:prstGeom>
        </p:spPr>
      </p:pic>
    </p:spTree>
    <p:extLst>
      <p:ext uri="{BB962C8B-B14F-4D97-AF65-F5344CB8AC3E}">
        <p14:creationId xmlns:p14="http://schemas.microsoft.com/office/powerpoint/2010/main" val="404151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INDUSTRY ANALYSIS</a:t>
            </a:r>
          </a:p>
        </p:txBody>
      </p:sp>
      <p:pic>
        <p:nvPicPr>
          <p:cNvPr id="3" name="Picture 2">
            <a:extLst>
              <a:ext uri="{FF2B5EF4-FFF2-40B4-BE49-F238E27FC236}">
                <a16:creationId xmlns:a16="http://schemas.microsoft.com/office/drawing/2014/main" id="{A687DFCB-BEF2-F744-4F0C-986DEFB98645}"/>
              </a:ext>
            </a:extLst>
          </p:cNvPr>
          <p:cNvPicPr>
            <a:picLocks noChangeAspect="1"/>
          </p:cNvPicPr>
          <p:nvPr/>
        </p:nvPicPr>
        <p:blipFill>
          <a:blip r:embed="rId3"/>
          <a:stretch>
            <a:fillRect/>
          </a:stretch>
        </p:blipFill>
        <p:spPr>
          <a:xfrm>
            <a:off x="898629" y="1911244"/>
            <a:ext cx="10394742" cy="4837899"/>
          </a:xfrm>
          <a:prstGeom prst="rect">
            <a:avLst/>
          </a:prstGeom>
        </p:spPr>
      </p:pic>
    </p:spTree>
    <p:extLst>
      <p:ext uri="{BB962C8B-B14F-4D97-AF65-F5344CB8AC3E}">
        <p14:creationId xmlns:p14="http://schemas.microsoft.com/office/powerpoint/2010/main" val="235396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BOARD OF DIRECTORS</a:t>
            </a:r>
          </a:p>
        </p:txBody>
      </p:sp>
      <p:pic>
        <p:nvPicPr>
          <p:cNvPr id="4" name="Picture 3">
            <a:extLst>
              <a:ext uri="{FF2B5EF4-FFF2-40B4-BE49-F238E27FC236}">
                <a16:creationId xmlns:a16="http://schemas.microsoft.com/office/drawing/2014/main" id="{CDED3E72-BCCB-4E27-36F1-39AB66F0F256}"/>
              </a:ext>
            </a:extLst>
          </p:cNvPr>
          <p:cNvPicPr>
            <a:picLocks noChangeAspect="1"/>
          </p:cNvPicPr>
          <p:nvPr/>
        </p:nvPicPr>
        <p:blipFill>
          <a:blip r:embed="rId3"/>
          <a:stretch>
            <a:fillRect/>
          </a:stretch>
        </p:blipFill>
        <p:spPr>
          <a:xfrm>
            <a:off x="1345014" y="1836511"/>
            <a:ext cx="9338686" cy="5005093"/>
          </a:xfrm>
          <a:prstGeom prst="rect">
            <a:avLst/>
          </a:prstGeom>
        </p:spPr>
      </p:pic>
    </p:spTree>
    <p:extLst>
      <p:ext uri="{BB962C8B-B14F-4D97-AF65-F5344CB8AC3E}">
        <p14:creationId xmlns:p14="http://schemas.microsoft.com/office/powerpoint/2010/main" val="248265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AXON KEY RATIOS (HISTORIC)</a:t>
            </a:r>
          </a:p>
        </p:txBody>
      </p:sp>
      <p:pic>
        <p:nvPicPr>
          <p:cNvPr id="3" name="Picture 2">
            <a:extLst>
              <a:ext uri="{FF2B5EF4-FFF2-40B4-BE49-F238E27FC236}">
                <a16:creationId xmlns:a16="http://schemas.microsoft.com/office/drawing/2014/main" id="{3BE2AA7B-5411-DC66-CD69-81273307BA8B}"/>
              </a:ext>
            </a:extLst>
          </p:cNvPr>
          <p:cNvPicPr>
            <a:picLocks noChangeAspect="1"/>
          </p:cNvPicPr>
          <p:nvPr/>
        </p:nvPicPr>
        <p:blipFill>
          <a:blip r:embed="rId3"/>
          <a:stretch>
            <a:fillRect/>
          </a:stretch>
        </p:blipFill>
        <p:spPr>
          <a:xfrm>
            <a:off x="-1" y="3429000"/>
            <a:ext cx="3864939" cy="2288522"/>
          </a:xfrm>
          <a:prstGeom prst="rect">
            <a:avLst/>
          </a:prstGeom>
        </p:spPr>
      </p:pic>
      <p:pic>
        <p:nvPicPr>
          <p:cNvPr id="6" name="Picture 5">
            <a:extLst>
              <a:ext uri="{FF2B5EF4-FFF2-40B4-BE49-F238E27FC236}">
                <a16:creationId xmlns:a16="http://schemas.microsoft.com/office/drawing/2014/main" id="{85EBC64C-00D3-AA6A-8B72-D5FBD7EE1EF7}"/>
              </a:ext>
            </a:extLst>
          </p:cNvPr>
          <p:cNvPicPr>
            <a:picLocks noChangeAspect="1"/>
          </p:cNvPicPr>
          <p:nvPr/>
        </p:nvPicPr>
        <p:blipFill>
          <a:blip r:embed="rId4"/>
          <a:stretch>
            <a:fillRect/>
          </a:stretch>
        </p:blipFill>
        <p:spPr>
          <a:xfrm>
            <a:off x="8045171" y="3341914"/>
            <a:ext cx="3918230" cy="2307771"/>
          </a:xfrm>
          <a:prstGeom prst="rect">
            <a:avLst/>
          </a:prstGeom>
        </p:spPr>
      </p:pic>
      <p:pic>
        <p:nvPicPr>
          <p:cNvPr id="8" name="Picture 7">
            <a:extLst>
              <a:ext uri="{FF2B5EF4-FFF2-40B4-BE49-F238E27FC236}">
                <a16:creationId xmlns:a16="http://schemas.microsoft.com/office/drawing/2014/main" id="{1E004B49-0D15-9AA7-7BB3-7D72AD125AC5}"/>
              </a:ext>
            </a:extLst>
          </p:cNvPr>
          <p:cNvPicPr>
            <a:picLocks noChangeAspect="1"/>
          </p:cNvPicPr>
          <p:nvPr/>
        </p:nvPicPr>
        <p:blipFill>
          <a:blip r:embed="rId5"/>
          <a:stretch>
            <a:fillRect/>
          </a:stretch>
        </p:blipFill>
        <p:spPr>
          <a:xfrm>
            <a:off x="3864939" y="3341914"/>
            <a:ext cx="3918230" cy="2317826"/>
          </a:xfrm>
          <a:prstGeom prst="rect">
            <a:avLst/>
          </a:prstGeom>
        </p:spPr>
      </p:pic>
    </p:spTree>
    <p:extLst>
      <p:ext uri="{BB962C8B-B14F-4D97-AF65-F5344CB8AC3E}">
        <p14:creationId xmlns:p14="http://schemas.microsoft.com/office/powerpoint/2010/main" val="195668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AXON PRODUCTS</a:t>
            </a:r>
          </a:p>
        </p:txBody>
      </p:sp>
      <p:pic>
        <p:nvPicPr>
          <p:cNvPr id="3" name="Picture 2">
            <a:extLst>
              <a:ext uri="{FF2B5EF4-FFF2-40B4-BE49-F238E27FC236}">
                <a16:creationId xmlns:a16="http://schemas.microsoft.com/office/drawing/2014/main" id="{2C0ED382-80A5-4950-9D8A-3A7D559582FE}"/>
              </a:ext>
            </a:extLst>
          </p:cNvPr>
          <p:cNvPicPr>
            <a:picLocks noChangeAspect="1"/>
          </p:cNvPicPr>
          <p:nvPr/>
        </p:nvPicPr>
        <p:blipFill>
          <a:blip r:embed="rId3"/>
          <a:stretch>
            <a:fillRect/>
          </a:stretch>
        </p:blipFill>
        <p:spPr>
          <a:xfrm>
            <a:off x="315773" y="2445393"/>
            <a:ext cx="11560453" cy="3715279"/>
          </a:xfrm>
          <a:prstGeom prst="rect">
            <a:avLst/>
          </a:prstGeom>
        </p:spPr>
      </p:pic>
    </p:spTree>
    <p:extLst>
      <p:ext uri="{BB962C8B-B14F-4D97-AF65-F5344CB8AC3E}">
        <p14:creationId xmlns:p14="http://schemas.microsoft.com/office/powerpoint/2010/main" val="79049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AXON’S VISION (THE BIG PICTURE)</a:t>
            </a:r>
          </a:p>
        </p:txBody>
      </p:sp>
      <p:pic>
        <p:nvPicPr>
          <p:cNvPr id="4" name="Picture 3">
            <a:extLst>
              <a:ext uri="{FF2B5EF4-FFF2-40B4-BE49-F238E27FC236}">
                <a16:creationId xmlns:a16="http://schemas.microsoft.com/office/drawing/2014/main" id="{7342CB31-3589-810C-3700-F2A2B4E2AD2E}"/>
              </a:ext>
            </a:extLst>
          </p:cNvPr>
          <p:cNvPicPr>
            <a:picLocks noChangeAspect="1"/>
          </p:cNvPicPr>
          <p:nvPr/>
        </p:nvPicPr>
        <p:blipFill>
          <a:blip r:embed="rId3"/>
          <a:stretch>
            <a:fillRect/>
          </a:stretch>
        </p:blipFill>
        <p:spPr>
          <a:xfrm>
            <a:off x="283361" y="2018278"/>
            <a:ext cx="11625277" cy="4558623"/>
          </a:xfrm>
          <a:prstGeom prst="rect">
            <a:avLst/>
          </a:prstGeom>
        </p:spPr>
      </p:pic>
    </p:spTree>
    <p:extLst>
      <p:ext uri="{BB962C8B-B14F-4D97-AF65-F5344CB8AC3E}">
        <p14:creationId xmlns:p14="http://schemas.microsoft.com/office/powerpoint/2010/main" val="904712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FLYWHEEL EFFECT</a:t>
            </a:r>
          </a:p>
        </p:txBody>
      </p:sp>
      <p:pic>
        <p:nvPicPr>
          <p:cNvPr id="3" name="Picture 2">
            <a:extLst>
              <a:ext uri="{FF2B5EF4-FFF2-40B4-BE49-F238E27FC236}">
                <a16:creationId xmlns:a16="http://schemas.microsoft.com/office/drawing/2014/main" id="{1A7DF71B-7E3A-AC4C-A469-80BD6AA2CB4E}"/>
              </a:ext>
            </a:extLst>
          </p:cNvPr>
          <p:cNvPicPr>
            <a:picLocks noChangeAspect="1"/>
          </p:cNvPicPr>
          <p:nvPr/>
        </p:nvPicPr>
        <p:blipFill>
          <a:blip r:embed="rId3"/>
          <a:stretch>
            <a:fillRect/>
          </a:stretch>
        </p:blipFill>
        <p:spPr>
          <a:xfrm>
            <a:off x="862135" y="2018278"/>
            <a:ext cx="10467730" cy="4666931"/>
          </a:xfrm>
          <a:prstGeom prst="rect">
            <a:avLst/>
          </a:prstGeom>
        </p:spPr>
      </p:pic>
    </p:spTree>
    <p:extLst>
      <p:ext uri="{BB962C8B-B14F-4D97-AF65-F5344CB8AC3E}">
        <p14:creationId xmlns:p14="http://schemas.microsoft.com/office/powerpoint/2010/main" val="179401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163283" y="628082"/>
            <a:ext cx="12115800"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MARKET PENETRATION DRIVERS (TO WHOM THEY SELL)</a:t>
            </a:r>
          </a:p>
        </p:txBody>
      </p:sp>
      <p:pic>
        <p:nvPicPr>
          <p:cNvPr id="4" name="Picture 3">
            <a:extLst>
              <a:ext uri="{FF2B5EF4-FFF2-40B4-BE49-F238E27FC236}">
                <a16:creationId xmlns:a16="http://schemas.microsoft.com/office/drawing/2014/main" id="{D8A4FF37-261E-33A0-C488-C01BD7C2BD30}"/>
              </a:ext>
            </a:extLst>
          </p:cNvPr>
          <p:cNvPicPr>
            <a:picLocks noChangeAspect="1"/>
          </p:cNvPicPr>
          <p:nvPr/>
        </p:nvPicPr>
        <p:blipFill>
          <a:blip r:embed="rId3"/>
          <a:stretch>
            <a:fillRect/>
          </a:stretch>
        </p:blipFill>
        <p:spPr>
          <a:xfrm>
            <a:off x="279883" y="2105365"/>
            <a:ext cx="11632234" cy="4524036"/>
          </a:xfrm>
          <a:prstGeom prst="rect">
            <a:avLst/>
          </a:prstGeom>
        </p:spPr>
      </p:pic>
    </p:spTree>
    <p:extLst>
      <p:ext uri="{BB962C8B-B14F-4D97-AF65-F5344CB8AC3E}">
        <p14:creationId xmlns:p14="http://schemas.microsoft.com/office/powerpoint/2010/main" val="394919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FB1A1-645E-2036-DCF5-527BB5F0E339}"/>
              </a:ext>
            </a:extLst>
          </p:cNvPr>
          <p:cNvSpPr>
            <a:spLocks noGrp="1"/>
          </p:cNvSpPr>
          <p:nvPr>
            <p:ph idx="1"/>
          </p:nvPr>
        </p:nvSpPr>
        <p:spPr>
          <a:xfrm>
            <a:off x="446314" y="2856707"/>
            <a:ext cx="10515600" cy="4351338"/>
          </a:xfrm>
        </p:spPr>
        <p:txBody>
          <a:bodyPr>
            <a:normAutofit/>
          </a:bodyPr>
          <a:lstStyle/>
          <a:p>
            <a:r>
              <a:rPr lang="en-US" sz="4400" dirty="0">
                <a:latin typeface="Bahnschrift Condensed" panose="020B0502040204020203" pitchFamily="34" charset="0"/>
              </a:rPr>
              <a:t>Company Overview</a:t>
            </a:r>
          </a:p>
          <a:p>
            <a:r>
              <a:rPr lang="en-US" sz="4400" dirty="0">
                <a:latin typeface="Bahnschrift Condensed" panose="020B0502040204020203" pitchFamily="34" charset="0"/>
              </a:rPr>
              <a:t>Economy</a:t>
            </a:r>
          </a:p>
          <a:p>
            <a:r>
              <a:rPr lang="en-US" sz="4400" dirty="0">
                <a:latin typeface="Bahnschrift Condensed" panose="020B0502040204020203" pitchFamily="34" charset="0"/>
              </a:rPr>
              <a:t>Industry</a:t>
            </a:r>
          </a:p>
          <a:p>
            <a:r>
              <a:rPr lang="en-US" sz="4400" dirty="0">
                <a:latin typeface="Bahnschrift Condensed" panose="020B0502040204020203" pitchFamily="34" charset="0"/>
              </a:rPr>
              <a:t>Company Analysis</a:t>
            </a:r>
          </a:p>
        </p:txBody>
      </p:sp>
      <p:pic>
        <p:nvPicPr>
          <p:cNvPr id="5" name="Picture 4">
            <a:extLst>
              <a:ext uri="{FF2B5EF4-FFF2-40B4-BE49-F238E27FC236}">
                <a16:creationId xmlns:a16="http://schemas.microsoft.com/office/drawing/2014/main" id="{753B8729-A4CD-3630-E066-94C1096768C0}"/>
              </a:ext>
            </a:extLst>
          </p:cNvPr>
          <p:cNvPicPr>
            <a:picLocks noChangeAspect="1"/>
          </p:cNvPicPr>
          <p:nvPr/>
        </p:nvPicPr>
        <p:blipFill>
          <a:blip r:embed="rId2"/>
          <a:stretch>
            <a:fillRect/>
          </a:stretch>
        </p:blipFill>
        <p:spPr>
          <a:xfrm>
            <a:off x="5191379" y="2147433"/>
            <a:ext cx="7000621" cy="4351338"/>
          </a:xfrm>
          <a:prstGeom prst="rect">
            <a:avLst/>
          </a:prstGeom>
        </p:spPr>
      </p:pic>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2772949"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AGENDA</a:t>
            </a:r>
          </a:p>
        </p:txBody>
      </p:sp>
    </p:spTree>
    <p:extLst>
      <p:ext uri="{BB962C8B-B14F-4D97-AF65-F5344CB8AC3E}">
        <p14:creationId xmlns:p14="http://schemas.microsoft.com/office/powerpoint/2010/main" val="3732502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GROWTH OPPORTUNITIES</a:t>
            </a:r>
          </a:p>
        </p:txBody>
      </p:sp>
      <p:pic>
        <p:nvPicPr>
          <p:cNvPr id="4" name="Picture 3">
            <a:extLst>
              <a:ext uri="{FF2B5EF4-FFF2-40B4-BE49-F238E27FC236}">
                <a16:creationId xmlns:a16="http://schemas.microsoft.com/office/drawing/2014/main" id="{B0763C30-0E56-86FC-2DA3-435280602BD4}"/>
              </a:ext>
            </a:extLst>
          </p:cNvPr>
          <p:cNvPicPr>
            <a:picLocks noChangeAspect="1"/>
          </p:cNvPicPr>
          <p:nvPr/>
        </p:nvPicPr>
        <p:blipFill>
          <a:blip r:embed="rId3"/>
          <a:stretch>
            <a:fillRect/>
          </a:stretch>
        </p:blipFill>
        <p:spPr>
          <a:xfrm>
            <a:off x="1958423" y="2018278"/>
            <a:ext cx="8275154" cy="4625564"/>
          </a:xfrm>
          <a:prstGeom prst="rect">
            <a:avLst/>
          </a:prstGeom>
        </p:spPr>
      </p:pic>
    </p:spTree>
    <p:extLst>
      <p:ext uri="{BB962C8B-B14F-4D97-AF65-F5344CB8AC3E}">
        <p14:creationId xmlns:p14="http://schemas.microsoft.com/office/powerpoint/2010/main" val="60946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GROWTH OPPORTUNITIES</a:t>
            </a:r>
          </a:p>
        </p:txBody>
      </p:sp>
      <p:sp>
        <p:nvSpPr>
          <p:cNvPr id="2" name="Content Placeholder 2">
            <a:extLst>
              <a:ext uri="{FF2B5EF4-FFF2-40B4-BE49-F238E27FC236}">
                <a16:creationId xmlns:a16="http://schemas.microsoft.com/office/drawing/2014/main" id="{D84780B7-4304-6023-6004-DAB3F78D5716}"/>
              </a:ext>
            </a:extLst>
          </p:cNvPr>
          <p:cNvSpPr>
            <a:spLocks noGrp="1"/>
          </p:cNvSpPr>
          <p:nvPr>
            <p:ph idx="1"/>
          </p:nvPr>
        </p:nvSpPr>
        <p:spPr>
          <a:xfrm>
            <a:off x="185056" y="1952962"/>
            <a:ext cx="5910944" cy="2727895"/>
          </a:xfrm>
        </p:spPr>
        <p:txBody>
          <a:bodyPr>
            <a:normAutofit/>
          </a:bodyPr>
          <a:lstStyle/>
          <a:p>
            <a:pPr marL="0" indent="0">
              <a:buNone/>
            </a:pPr>
            <a:r>
              <a:rPr lang="en-US" sz="4400" dirty="0">
                <a:latin typeface="Bahnschrift Condensed" panose="020B0502040204020203" pitchFamily="34" charset="0"/>
              </a:rPr>
              <a:t>TASER:</a:t>
            </a:r>
          </a:p>
          <a:p>
            <a:pPr marL="0" indent="0">
              <a:buNone/>
            </a:pPr>
            <a:r>
              <a:rPr lang="en-US" sz="2400" dirty="0">
                <a:latin typeface="Bahnschrift Condensed" panose="020B0502040204020203" pitchFamily="34" charset="0"/>
              </a:rPr>
              <a:t>User adoption of TASER devices is still early outside of US state, local law enforcement, and US federal penetration remains early.</a:t>
            </a:r>
          </a:p>
        </p:txBody>
      </p:sp>
      <p:sp>
        <p:nvSpPr>
          <p:cNvPr id="3" name="Content Placeholder 2">
            <a:extLst>
              <a:ext uri="{FF2B5EF4-FFF2-40B4-BE49-F238E27FC236}">
                <a16:creationId xmlns:a16="http://schemas.microsoft.com/office/drawing/2014/main" id="{5DCCC2CD-6B96-8CDF-8F1A-C3D34C4B1AAE}"/>
              </a:ext>
            </a:extLst>
          </p:cNvPr>
          <p:cNvSpPr txBox="1">
            <a:spLocks/>
          </p:cNvSpPr>
          <p:nvPr/>
        </p:nvSpPr>
        <p:spPr>
          <a:xfrm>
            <a:off x="6096000" y="1952962"/>
            <a:ext cx="5802086"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BODY CAMERA:</a:t>
            </a:r>
          </a:p>
          <a:p>
            <a:pPr marL="0" indent="0">
              <a:buFont typeface="Arial" panose="020B0604020202020204" pitchFamily="34" charset="0"/>
              <a:buNone/>
            </a:pPr>
            <a:r>
              <a:rPr lang="en-US" sz="2400" dirty="0">
                <a:latin typeface="Bahnschrift Condensed" panose="020B0502040204020203" pitchFamily="34" charset="0"/>
              </a:rPr>
              <a:t>Body camera user adoption has been steadily growing since 2015 and is still several years away from market saturation.</a:t>
            </a:r>
          </a:p>
        </p:txBody>
      </p:sp>
      <p:sp>
        <p:nvSpPr>
          <p:cNvPr id="6" name="Content Placeholder 2">
            <a:extLst>
              <a:ext uri="{FF2B5EF4-FFF2-40B4-BE49-F238E27FC236}">
                <a16:creationId xmlns:a16="http://schemas.microsoft.com/office/drawing/2014/main" id="{415DC17B-865F-6E82-BFFD-6B7304CAED32}"/>
              </a:ext>
            </a:extLst>
          </p:cNvPr>
          <p:cNvSpPr txBox="1">
            <a:spLocks/>
          </p:cNvSpPr>
          <p:nvPr/>
        </p:nvSpPr>
        <p:spPr>
          <a:xfrm>
            <a:off x="185056" y="4304277"/>
            <a:ext cx="5910944"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FLEET:</a:t>
            </a:r>
          </a:p>
          <a:p>
            <a:pPr marL="0" indent="0">
              <a:buFont typeface="Arial" panose="020B0604020202020204" pitchFamily="34" charset="0"/>
              <a:buNone/>
            </a:pPr>
            <a:r>
              <a:rPr lang="en-US" sz="2400" dirty="0">
                <a:latin typeface="Bahnschrift Condensed" panose="020B0502040204020203" pitchFamily="34" charset="0"/>
              </a:rPr>
              <a:t>Fleet in-car cameras enjoy wide growth runway. TAM assumes ~800K vehicles in scope for the US and ~650K internationally.</a:t>
            </a:r>
          </a:p>
        </p:txBody>
      </p:sp>
      <p:sp>
        <p:nvSpPr>
          <p:cNvPr id="7" name="Content Placeholder 2">
            <a:extLst>
              <a:ext uri="{FF2B5EF4-FFF2-40B4-BE49-F238E27FC236}">
                <a16:creationId xmlns:a16="http://schemas.microsoft.com/office/drawing/2014/main" id="{199E3991-E5E1-27D4-AC2D-F85F998DADB3}"/>
              </a:ext>
            </a:extLst>
          </p:cNvPr>
          <p:cNvSpPr txBox="1">
            <a:spLocks/>
          </p:cNvSpPr>
          <p:nvPr/>
        </p:nvSpPr>
        <p:spPr>
          <a:xfrm>
            <a:off x="6041571" y="4304276"/>
            <a:ext cx="5910944"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AXON CLOUD SaaS:</a:t>
            </a:r>
          </a:p>
          <a:p>
            <a:pPr marL="0" indent="0">
              <a:buFont typeface="Arial" panose="020B0604020202020204" pitchFamily="34" charset="0"/>
              <a:buNone/>
            </a:pPr>
            <a:r>
              <a:rPr lang="en-US" sz="2400" dirty="0">
                <a:latin typeface="Bahnschrift Condensed" panose="020B0502040204020203" pitchFamily="34" charset="0"/>
              </a:rPr>
              <a:t>Axon Cloud SaaS software dollar penetration still in its early stages. Axon’s licensed users exhibit healthy revenue retention.</a:t>
            </a:r>
          </a:p>
        </p:txBody>
      </p:sp>
    </p:spTree>
    <p:extLst>
      <p:ext uri="{BB962C8B-B14F-4D97-AF65-F5344CB8AC3E}">
        <p14:creationId xmlns:p14="http://schemas.microsoft.com/office/powerpoint/2010/main" val="285784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FINANCIAL PERFORMANCE</a:t>
            </a:r>
          </a:p>
        </p:txBody>
      </p:sp>
      <p:pic>
        <p:nvPicPr>
          <p:cNvPr id="3" name="Picture 2">
            <a:extLst>
              <a:ext uri="{FF2B5EF4-FFF2-40B4-BE49-F238E27FC236}">
                <a16:creationId xmlns:a16="http://schemas.microsoft.com/office/drawing/2014/main" id="{195399B1-3707-1325-974C-0B47663BE8DC}"/>
              </a:ext>
            </a:extLst>
          </p:cNvPr>
          <p:cNvPicPr>
            <a:picLocks noChangeAspect="1"/>
          </p:cNvPicPr>
          <p:nvPr/>
        </p:nvPicPr>
        <p:blipFill>
          <a:blip r:embed="rId3"/>
          <a:stretch>
            <a:fillRect/>
          </a:stretch>
        </p:blipFill>
        <p:spPr>
          <a:xfrm>
            <a:off x="767443" y="1924427"/>
            <a:ext cx="10657114" cy="4933573"/>
          </a:xfrm>
          <a:prstGeom prst="rect">
            <a:avLst/>
          </a:prstGeom>
        </p:spPr>
      </p:pic>
    </p:spTree>
    <p:extLst>
      <p:ext uri="{BB962C8B-B14F-4D97-AF65-F5344CB8AC3E}">
        <p14:creationId xmlns:p14="http://schemas.microsoft.com/office/powerpoint/2010/main" val="233128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SaaS Growth Is Significant</a:t>
            </a:r>
          </a:p>
        </p:txBody>
      </p:sp>
      <p:pic>
        <p:nvPicPr>
          <p:cNvPr id="4" name="Picture 3">
            <a:extLst>
              <a:ext uri="{FF2B5EF4-FFF2-40B4-BE49-F238E27FC236}">
                <a16:creationId xmlns:a16="http://schemas.microsoft.com/office/drawing/2014/main" id="{BF0AEA79-C5DF-0E75-7381-5AA8952AFF6C}"/>
              </a:ext>
            </a:extLst>
          </p:cNvPr>
          <p:cNvPicPr>
            <a:picLocks noChangeAspect="1"/>
          </p:cNvPicPr>
          <p:nvPr/>
        </p:nvPicPr>
        <p:blipFill>
          <a:blip r:embed="rId3"/>
          <a:stretch>
            <a:fillRect/>
          </a:stretch>
        </p:blipFill>
        <p:spPr>
          <a:xfrm>
            <a:off x="1222158" y="2018278"/>
            <a:ext cx="9747683" cy="4698208"/>
          </a:xfrm>
          <a:prstGeom prst="rect">
            <a:avLst/>
          </a:prstGeom>
        </p:spPr>
      </p:pic>
    </p:spTree>
    <p:extLst>
      <p:ext uri="{BB962C8B-B14F-4D97-AF65-F5344CB8AC3E}">
        <p14:creationId xmlns:p14="http://schemas.microsoft.com/office/powerpoint/2010/main" val="228359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DCF ANALYSIS</a:t>
            </a:r>
          </a:p>
        </p:txBody>
      </p:sp>
      <p:pic>
        <p:nvPicPr>
          <p:cNvPr id="3" name="Picture 2">
            <a:extLst>
              <a:ext uri="{FF2B5EF4-FFF2-40B4-BE49-F238E27FC236}">
                <a16:creationId xmlns:a16="http://schemas.microsoft.com/office/drawing/2014/main" id="{ED01D1AD-28C8-7B9B-BBBD-3AA83F56B291}"/>
              </a:ext>
            </a:extLst>
          </p:cNvPr>
          <p:cNvPicPr>
            <a:picLocks noChangeAspect="1"/>
          </p:cNvPicPr>
          <p:nvPr/>
        </p:nvPicPr>
        <p:blipFill>
          <a:blip r:embed="rId3"/>
          <a:stretch>
            <a:fillRect/>
          </a:stretch>
        </p:blipFill>
        <p:spPr>
          <a:xfrm>
            <a:off x="15562" y="2502276"/>
            <a:ext cx="12160875" cy="3727642"/>
          </a:xfrm>
          <a:prstGeom prst="rect">
            <a:avLst/>
          </a:prstGeom>
        </p:spPr>
      </p:pic>
    </p:spTree>
    <p:extLst>
      <p:ext uri="{BB962C8B-B14F-4D97-AF65-F5344CB8AC3E}">
        <p14:creationId xmlns:p14="http://schemas.microsoft.com/office/powerpoint/2010/main" val="115217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DCF ANALYSIS (BASE CASE)</a:t>
            </a:r>
          </a:p>
        </p:txBody>
      </p:sp>
      <p:sp>
        <p:nvSpPr>
          <p:cNvPr id="7" name="Content Placeholder 2">
            <a:extLst>
              <a:ext uri="{FF2B5EF4-FFF2-40B4-BE49-F238E27FC236}">
                <a16:creationId xmlns:a16="http://schemas.microsoft.com/office/drawing/2014/main" id="{58808C2D-D745-4ED4-BA27-D5A7317834D7}"/>
              </a:ext>
            </a:extLst>
          </p:cNvPr>
          <p:cNvSpPr>
            <a:spLocks noGrp="1"/>
          </p:cNvSpPr>
          <p:nvPr>
            <p:ph idx="1"/>
          </p:nvPr>
        </p:nvSpPr>
        <p:spPr>
          <a:xfrm>
            <a:off x="2022970" y="2551675"/>
            <a:ext cx="1751088" cy="877324"/>
          </a:xfrm>
        </p:spPr>
        <p:txBody>
          <a:bodyPr>
            <a:normAutofit/>
          </a:bodyPr>
          <a:lstStyle/>
          <a:p>
            <a:pPr marL="0" indent="0">
              <a:buNone/>
            </a:pPr>
            <a:r>
              <a:rPr lang="en-US" sz="4400" dirty="0">
                <a:latin typeface="Bahnschrift Condensed" panose="020B0502040204020203" pitchFamily="34" charset="0"/>
              </a:rPr>
              <a:t>Current</a:t>
            </a:r>
            <a:endParaRPr lang="en-US" sz="2400" dirty="0">
              <a:latin typeface="Bahnschrift Condensed" panose="020B0502040204020203" pitchFamily="34" charset="0"/>
            </a:endParaRPr>
          </a:p>
        </p:txBody>
      </p:sp>
      <p:sp>
        <p:nvSpPr>
          <p:cNvPr id="8" name="Content Placeholder 2">
            <a:extLst>
              <a:ext uri="{FF2B5EF4-FFF2-40B4-BE49-F238E27FC236}">
                <a16:creationId xmlns:a16="http://schemas.microsoft.com/office/drawing/2014/main" id="{ADE2D84B-839E-174A-1B08-E4616724F539}"/>
              </a:ext>
            </a:extLst>
          </p:cNvPr>
          <p:cNvSpPr txBox="1">
            <a:spLocks/>
          </p:cNvSpPr>
          <p:nvPr/>
        </p:nvSpPr>
        <p:spPr>
          <a:xfrm>
            <a:off x="8360611" y="2551675"/>
            <a:ext cx="2122715" cy="877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Next Year</a:t>
            </a:r>
            <a:endParaRPr lang="en-US" sz="24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F4FD1408-809C-C0DF-D9D3-2D2246D61880}"/>
              </a:ext>
            </a:extLst>
          </p:cNvPr>
          <p:cNvPicPr>
            <a:picLocks noChangeAspect="1"/>
          </p:cNvPicPr>
          <p:nvPr/>
        </p:nvPicPr>
        <p:blipFill>
          <a:blip r:embed="rId3"/>
          <a:stretch>
            <a:fillRect/>
          </a:stretch>
        </p:blipFill>
        <p:spPr>
          <a:xfrm>
            <a:off x="0" y="3428998"/>
            <a:ext cx="5829600" cy="3372023"/>
          </a:xfrm>
          <a:prstGeom prst="rect">
            <a:avLst/>
          </a:prstGeom>
        </p:spPr>
      </p:pic>
      <p:pic>
        <p:nvPicPr>
          <p:cNvPr id="11" name="Picture 10">
            <a:extLst>
              <a:ext uri="{FF2B5EF4-FFF2-40B4-BE49-F238E27FC236}">
                <a16:creationId xmlns:a16="http://schemas.microsoft.com/office/drawing/2014/main" id="{B1262E9D-7BF0-7A31-75C0-73E97FCE29A4}"/>
              </a:ext>
            </a:extLst>
          </p:cNvPr>
          <p:cNvPicPr>
            <a:picLocks noChangeAspect="1"/>
          </p:cNvPicPr>
          <p:nvPr/>
        </p:nvPicPr>
        <p:blipFill>
          <a:blip r:embed="rId4"/>
          <a:stretch>
            <a:fillRect/>
          </a:stretch>
        </p:blipFill>
        <p:spPr>
          <a:xfrm>
            <a:off x="5829600" y="3428997"/>
            <a:ext cx="6326345" cy="3287489"/>
          </a:xfrm>
          <a:prstGeom prst="rect">
            <a:avLst/>
          </a:prstGeom>
        </p:spPr>
      </p:pic>
    </p:spTree>
    <p:extLst>
      <p:ext uri="{BB962C8B-B14F-4D97-AF65-F5344CB8AC3E}">
        <p14:creationId xmlns:p14="http://schemas.microsoft.com/office/powerpoint/2010/main" val="56780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DCF ANALYSIS (BEST CASE)</a:t>
            </a:r>
          </a:p>
        </p:txBody>
      </p:sp>
      <p:sp>
        <p:nvSpPr>
          <p:cNvPr id="7" name="Content Placeholder 2">
            <a:extLst>
              <a:ext uri="{FF2B5EF4-FFF2-40B4-BE49-F238E27FC236}">
                <a16:creationId xmlns:a16="http://schemas.microsoft.com/office/drawing/2014/main" id="{58808C2D-D745-4ED4-BA27-D5A7317834D7}"/>
              </a:ext>
            </a:extLst>
          </p:cNvPr>
          <p:cNvSpPr>
            <a:spLocks noGrp="1"/>
          </p:cNvSpPr>
          <p:nvPr>
            <p:ph idx="1"/>
          </p:nvPr>
        </p:nvSpPr>
        <p:spPr>
          <a:xfrm>
            <a:off x="2022970" y="2551675"/>
            <a:ext cx="1751088" cy="877324"/>
          </a:xfrm>
        </p:spPr>
        <p:txBody>
          <a:bodyPr>
            <a:normAutofit/>
          </a:bodyPr>
          <a:lstStyle/>
          <a:p>
            <a:pPr marL="0" indent="0">
              <a:buNone/>
            </a:pPr>
            <a:r>
              <a:rPr lang="en-US" sz="4400" dirty="0">
                <a:latin typeface="Bahnschrift Condensed" panose="020B0502040204020203" pitchFamily="34" charset="0"/>
              </a:rPr>
              <a:t>Current</a:t>
            </a:r>
            <a:endParaRPr lang="en-US" sz="2400" dirty="0">
              <a:latin typeface="Bahnschrift Condensed" panose="020B0502040204020203" pitchFamily="34" charset="0"/>
            </a:endParaRPr>
          </a:p>
        </p:txBody>
      </p:sp>
      <p:sp>
        <p:nvSpPr>
          <p:cNvPr id="8" name="Content Placeholder 2">
            <a:extLst>
              <a:ext uri="{FF2B5EF4-FFF2-40B4-BE49-F238E27FC236}">
                <a16:creationId xmlns:a16="http://schemas.microsoft.com/office/drawing/2014/main" id="{ADE2D84B-839E-174A-1B08-E4616724F539}"/>
              </a:ext>
            </a:extLst>
          </p:cNvPr>
          <p:cNvSpPr txBox="1">
            <a:spLocks/>
          </p:cNvSpPr>
          <p:nvPr/>
        </p:nvSpPr>
        <p:spPr>
          <a:xfrm>
            <a:off x="8360611" y="2551675"/>
            <a:ext cx="2122715" cy="877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Next Year</a:t>
            </a:r>
            <a:endParaRPr lang="en-US" sz="2400" dirty="0">
              <a:latin typeface="Bahnschrift Condensed" panose="020B0502040204020203" pitchFamily="34" charset="0"/>
            </a:endParaRPr>
          </a:p>
        </p:txBody>
      </p:sp>
      <p:pic>
        <p:nvPicPr>
          <p:cNvPr id="4" name="Picture 3">
            <a:extLst>
              <a:ext uri="{FF2B5EF4-FFF2-40B4-BE49-F238E27FC236}">
                <a16:creationId xmlns:a16="http://schemas.microsoft.com/office/drawing/2014/main" id="{F03ABBC5-BD73-D6D9-ED1C-1118E4F4B86C}"/>
              </a:ext>
            </a:extLst>
          </p:cNvPr>
          <p:cNvPicPr>
            <a:picLocks noChangeAspect="1"/>
          </p:cNvPicPr>
          <p:nvPr/>
        </p:nvPicPr>
        <p:blipFill>
          <a:blip r:embed="rId3"/>
          <a:stretch>
            <a:fillRect/>
          </a:stretch>
        </p:blipFill>
        <p:spPr>
          <a:xfrm>
            <a:off x="0" y="3504305"/>
            <a:ext cx="5823249" cy="3359323"/>
          </a:xfrm>
          <a:prstGeom prst="rect">
            <a:avLst/>
          </a:prstGeom>
        </p:spPr>
      </p:pic>
      <p:pic>
        <p:nvPicPr>
          <p:cNvPr id="6" name="Picture 5">
            <a:extLst>
              <a:ext uri="{FF2B5EF4-FFF2-40B4-BE49-F238E27FC236}">
                <a16:creationId xmlns:a16="http://schemas.microsoft.com/office/drawing/2014/main" id="{CD3AFDB7-B9C2-C05C-A233-33513066AD36}"/>
              </a:ext>
            </a:extLst>
          </p:cNvPr>
          <p:cNvPicPr>
            <a:picLocks noChangeAspect="1"/>
          </p:cNvPicPr>
          <p:nvPr/>
        </p:nvPicPr>
        <p:blipFill>
          <a:blip r:embed="rId4"/>
          <a:stretch>
            <a:fillRect/>
          </a:stretch>
        </p:blipFill>
        <p:spPr>
          <a:xfrm>
            <a:off x="5823248" y="3490453"/>
            <a:ext cx="6272943" cy="3269575"/>
          </a:xfrm>
          <a:prstGeom prst="rect">
            <a:avLst/>
          </a:prstGeom>
        </p:spPr>
      </p:pic>
    </p:spTree>
    <p:extLst>
      <p:ext uri="{BB962C8B-B14F-4D97-AF65-F5344CB8AC3E}">
        <p14:creationId xmlns:p14="http://schemas.microsoft.com/office/powerpoint/2010/main" val="399824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COMPANY RISKS</a:t>
            </a:r>
          </a:p>
        </p:txBody>
      </p:sp>
      <p:sp>
        <p:nvSpPr>
          <p:cNvPr id="2" name="Content Placeholder 2">
            <a:extLst>
              <a:ext uri="{FF2B5EF4-FFF2-40B4-BE49-F238E27FC236}">
                <a16:creationId xmlns:a16="http://schemas.microsoft.com/office/drawing/2014/main" id="{D84780B7-4304-6023-6004-DAB3F78D5716}"/>
              </a:ext>
            </a:extLst>
          </p:cNvPr>
          <p:cNvSpPr>
            <a:spLocks noGrp="1"/>
          </p:cNvSpPr>
          <p:nvPr>
            <p:ph idx="1"/>
          </p:nvPr>
        </p:nvSpPr>
        <p:spPr>
          <a:xfrm>
            <a:off x="185056" y="1952962"/>
            <a:ext cx="5910944" cy="2727895"/>
          </a:xfrm>
        </p:spPr>
        <p:txBody>
          <a:bodyPr>
            <a:normAutofit/>
          </a:bodyPr>
          <a:lstStyle/>
          <a:p>
            <a:pPr marL="0" indent="0">
              <a:buNone/>
            </a:pPr>
            <a:r>
              <a:rPr lang="en-US" sz="4400" dirty="0">
                <a:latin typeface="Bahnschrift Condensed" panose="020B0502040204020203" pitchFamily="34" charset="0"/>
              </a:rPr>
              <a:t>SEASONALITY:</a:t>
            </a:r>
          </a:p>
          <a:p>
            <a:pPr marL="0" indent="0">
              <a:buNone/>
            </a:pPr>
            <a:r>
              <a:rPr lang="en-US" sz="2400" dirty="0">
                <a:latin typeface="Bahnschrift Condensed" panose="020B0502040204020203" pitchFamily="34" charset="0"/>
              </a:rPr>
              <a:t>Axon has historically experienced higher net sales in our fourth quarter compared to other quarters in the fiscal year due primarily to municipal budget cycles.</a:t>
            </a:r>
          </a:p>
        </p:txBody>
      </p:sp>
      <p:sp>
        <p:nvSpPr>
          <p:cNvPr id="3" name="Content Placeholder 2">
            <a:extLst>
              <a:ext uri="{FF2B5EF4-FFF2-40B4-BE49-F238E27FC236}">
                <a16:creationId xmlns:a16="http://schemas.microsoft.com/office/drawing/2014/main" id="{5DCCC2CD-6B96-8CDF-8F1A-C3D34C4B1AAE}"/>
              </a:ext>
            </a:extLst>
          </p:cNvPr>
          <p:cNvSpPr txBox="1">
            <a:spLocks/>
          </p:cNvSpPr>
          <p:nvPr/>
        </p:nvSpPr>
        <p:spPr>
          <a:xfrm>
            <a:off x="6096000" y="1952962"/>
            <a:ext cx="5802086"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STRATEGIC:</a:t>
            </a:r>
          </a:p>
          <a:p>
            <a:pPr marL="0" indent="0">
              <a:buFont typeface="Arial" panose="020B0604020202020204" pitchFamily="34" charset="0"/>
              <a:buNone/>
            </a:pPr>
            <a:r>
              <a:rPr lang="en-US" sz="2400" dirty="0">
                <a:latin typeface="Bahnschrift Condensed" panose="020B0502040204020203" pitchFamily="34" charset="0"/>
              </a:rPr>
              <a:t>substantially depend on sales of our TASER CEDs, and if these products do not continue to be widely accepted, our growth prospects will be diminished.</a:t>
            </a:r>
          </a:p>
        </p:txBody>
      </p:sp>
      <p:sp>
        <p:nvSpPr>
          <p:cNvPr id="6" name="Content Placeholder 2">
            <a:extLst>
              <a:ext uri="{FF2B5EF4-FFF2-40B4-BE49-F238E27FC236}">
                <a16:creationId xmlns:a16="http://schemas.microsoft.com/office/drawing/2014/main" id="{415DC17B-865F-6E82-BFFD-6B7304CAED32}"/>
              </a:ext>
            </a:extLst>
          </p:cNvPr>
          <p:cNvSpPr txBox="1">
            <a:spLocks/>
          </p:cNvSpPr>
          <p:nvPr/>
        </p:nvSpPr>
        <p:spPr>
          <a:xfrm>
            <a:off x="185056" y="4304277"/>
            <a:ext cx="5910944"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OPERATIONAL:</a:t>
            </a:r>
          </a:p>
          <a:p>
            <a:pPr marL="0" indent="0">
              <a:buFont typeface="Arial" panose="020B0604020202020204" pitchFamily="34" charset="0"/>
              <a:buNone/>
            </a:pPr>
            <a:r>
              <a:rPr lang="en-US" sz="2400" dirty="0">
                <a:latin typeface="Bahnschrift Condensed" panose="020B0502040204020203" pitchFamily="34" charset="0"/>
              </a:rPr>
              <a:t>Because of the unique requirements of the TASER 10, Axon cannot change suppliers easily. Also, certain TASER 10 components are regulated for import into the U.S. by ATF and are subject to ATF import permits</a:t>
            </a:r>
          </a:p>
        </p:txBody>
      </p:sp>
      <p:sp>
        <p:nvSpPr>
          <p:cNvPr id="7" name="Content Placeholder 2">
            <a:extLst>
              <a:ext uri="{FF2B5EF4-FFF2-40B4-BE49-F238E27FC236}">
                <a16:creationId xmlns:a16="http://schemas.microsoft.com/office/drawing/2014/main" id="{199E3991-E5E1-27D4-AC2D-F85F998DADB3}"/>
              </a:ext>
            </a:extLst>
          </p:cNvPr>
          <p:cNvSpPr txBox="1">
            <a:spLocks/>
          </p:cNvSpPr>
          <p:nvPr/>
        </p:nvSpPr>
        <p:spPr>
          <a:xfrm>
            <a:off x="6041571" y="4304276"/>
            <a:ext cx="5910944" cy="2727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FINANCIAL:</a:t>
            </a:r>
          </a:p>
          <a:p>
            <a:pPr marL="0" indent="0">
              <a:buFont typeface="Arial" panose="020B0604020202020204" pitchFamily="34" charset="0"/>
              <a:buNone/>
            </a:pPr>
            <a:r>
              <a:rPr lang="en-US" sz="2400" dirty="0">
                <a:latin typeface="Bahnschrift Condensed" panose="020B0502040204020203" pitchFamily="34" charset="0"/>
              </a:rPr>
              <a:t>Due to municipal government funding rules, certain of the contracts are subject to appropriation, termination for convenience, or similar cancellation clauses, which could allow customers to cancel or not exercise options to renew contracts in the future.</a:t>
            </a:r>
          </a:p>
        </p:txBody>
      </p:sp>
    </p:spTree>
    <p:extLst>
      <p:ext uri="{BB962C8B-B14F-4D97-AF65-F5344CB8AC3E}">
        <p14:creationId xmlns:p14="http://schemas.microsoft.com/office/powerpoint/2010/main" val="3266562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QUESTIONS &amp; COMMENTS</a:t>
            </a:r>
          </a:p>
        </p:txBody>
      </p:sp>
      <p:pic>
        <p:nvPicPr>
          <p:cNvPr id="6" name="Picture 5">
            <a:extLst>
              <a:ext uri="{FF2B5EF4-FFF2-40B4-BE49-F238E27FC236}">
                <a16:creationId xmlns:a16="http://schemas.microsoft.com/office/drawing/2014/main" id="{FEF8D3D0-C6D8-503D-B2DC-07EAE912A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1768"/>
            <a:ext cx="12192000" cy="3617951"/>
          </a:xfrm>
          <a:prstGeom prst="rect">
            <a:avLst/>
          </a:prstGeom>
        </p:spPr>
      </p:pic>
    </p:spTree>
    <p:extLst>
      <p:ext uri="{BB962C8B-B14F-4D97-AF65-F5344CB8AC3E}">
        <p14:creationId xmlns:p14="http://schemas.microsoft.com/office/powerpoint/2010/main" val="246999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FB1A1-645E-2036-DCF5-527BB5F0E339}"/>
              </a:ext>
            </a:extLst>
          </p:cNvPr>
          <p:cNvSpPr>
            <a:spLocks noGrp="1"/>
          </p:cNvSpPr>
          <p:nvPr>
            <p:ph idx="1"/>
          </p:nvPr>
        </p:nvSpPr>
        <p:spPr>
          <a:xfrm>
            <a:off x="185056" y="1952962"/>
            <a:ext cx="5910943" cy="3304836"/>
          </a:xfrm>
        </p:spPr>
        <p:txBody>
          <a:bodyPr>
            <a:normAutofit/>
          </a:bodyPr>
          <a:lstStyle/>
          <a:p>
            <a:pPr marL="0" indent="0">
              <a:buNone/>
            </a:pPr>
            <a:r>
              <a:rPr lang="en-US" sz="4400" dirty="0">
                <a:latin typeface="Bahnschrift Condensed" panose="020B0502040204020203" pitchFamily="34" charset="0"/>
              </a:rPr>
              <a:t>Executive Summary:</a:t>
            </a:r>
          </a:p>
          <a:p>
            <a:pPr marL="0" indent="0">
              <a:buNone/>
            </a:pPr>
            <a:r>
              <a:rPr lang="en-US" sz="2400" dirty="0">
                <a:latin typeface="Bahnschrift Condensed" panose="020B0502040204020203" pitchFamily="34" charset="0"/>
              </a:rPr>
              <a:t>Axon Enterprise is a leading public safety technology company that delivers a comprehensive suite of interconnected devices, software, and data analytics solutions to law enforcement agencies, militaries, and civilians worldwide. The company is dedicated to safeguarding life by providing cutting-edge solutions that enhance safety, transparency, and accountability.</a:t>
            </a:r>
          </a:p>
        </p:txBody>
      </p:sp>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2772949"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ABOUT</a:t>
            </a:r>
          </a:p>
        </p:txBody>
      </p:sp>
      <p:pic>
        <p:nvPicPr>
          <p:cNvPr id="4" name="Picture 3">
            <a:extLst>
              <a:ext uri="{FF2B5EF4-FFF2-40B4-BE49-F238E27FC236}">
                <a16:creationId xmlns:a16="http://schemas.microsoft.com/office/drawing/2014/main" id="{C80C893A-3DB7-03C3-4082-7636BB23098A}"/>
              </a:ext>
            </a:extLst>
          </p:cNvPr>
          <p:cNvPicPr>
            <a:picLocks noChangeAspect="1"/>
          </p:cNvPicPr>
          <p:nvPr/>
        </p:nvPicPr>
        <p:blipFill>
          <a:blip r:embed="rId2"/>
          <a:stretch>
            <a:fillRect/>
          </a:stretch>
        </p:blipFill>
        <p:spPr>
          <a:xfrm>
            <a:off x="6586700" y="2018279"/>
            <a:ext cx="2026414" cy="1944122"/>
          </a:xfrm>
          <a:prstGeom prst="rect">
            <a:avLst/>
          </a:prstGeom>
        </p:spPr>
      </p:pic>
      <p:pic>
        <p:nvPicPr>
          <p:cNvPr id="7" name="Picture 6">
            <a:extLst>
              <a:ext uri="{FF2B5EF4-FFF2-40B4-BE49-F238E27FC236}">
                <a16:creationId xmlns:a16="http://schemas.microsoft.com/office/drawing/2014/main" id="{5E3CDA27-20C0-6B65-3793-C0AF6512B4CD}"/>
              </a:ext>
            </a:extLst>
          </p:cNvPr>
          <p:cNvPicPr>
            <a:picLocks noChangeAspect="1"/>
          </p:cNvPicPr>
          <p:nvPr/>
        </p:nvPicPr>
        <p:blipFill>
          <a:blip r:embed="rId3"/>
          <a:stretch>
            <a:fillRect/>
          </a:stretch>
        </p:blipFill>
        <p:spPr>
          <a:xfrm>
            <a:off x="8103638" y="3310103"/>
            <a:ext cx="2000353" cy="2349621"/>
          </a:xfrm>
          <a:prstGeom prst="rect">
            <a:avLst/>
          </a:prstGeom>
        </p:spPr>
      </p:pic>
      <p:pic>
        <p:nvPicPr>
          <p:cNvPr id="11" name="Picture 10">
            <a:extLst>
              <a:ext uri="{FF2B5EF4-FFF2-40B4-BE49-F238E27FC236}">
                <a16:creationId xmlns:a16="http://schemas.microsoft.com/office/drawing/2014/main" id="{6ED13F9F-FB99-DF2D-2238-FE67F7026190}"/>
              </a:ext>
            </a:extLst>
          </p:cNvPr>
          <p:cNvPicPr>
            <a:picLocks noChangeAspect="1"/>
          </p:cNvPicPr>
          <p:nvPr/>
        </p:nvPicPr>
        <p:blipFill>
          <a:blip r:embed="rId4"/>
          <a:stretch>
            <a:fillRect/>
          </a:stretch>
        </p:blipFill>
        <p:spPr>
          <a:xfrm>
            <a:off x="10012942" y="4330570"/>
            <a:ext cx="1994002" cy="2527430"/>
          </a:xfrm>
          <a:prstGeom prst="rect">
            <a:avLst/>
          </a:prstGeom>
        </p:spPr>
      </p:pic>
      <p:sp>
        <p:nvSpPr>
          <p:cNvPr id="12" name="Content Placeholder 2">
            <a:extLst>
              <a:ext uri="{FF2B5EF4-FFF2-40B4-BE49-F238E27FC236}">
                <a16:creationId xmlns:a16="http://schemas.microsoft.com/office/drawing/2014/main" id="{301D9221-A280-33AC-D349-55449C3399C3}"/>
              </a:ext>
            </a:extLst>
          </p:cNvPr>
          <p:cNvSpPr txBox="1">
            <a:spLocks/>
          </p:cNvSpPr>
          <p:nvPr/>
        </p:nvSpPr>
        <p:spPr>
          <a:xfrm>
            <a:off x="191876" y="5148938"/>
            <a:ext cx="5910943" cy="3304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Bahnschrift Condensed" panose="020B0502040204020203" pitchFamily="34" charset="0"/>
              </a:rPr>
              <a:t>Headquarters:</a:t>
            </a:r>
          </a:p>
          <a:p>
            <a:pPr marL="0" indent="0">
              <a:buFont typeface="Arial" panose="020B0604020202020204" pitchFamily="34" charset="0"/>
              <a:buNone/>
            </a:pPr>
            <a:r>
              <a:rPr lang="en-US" sz="2400" dirty="0">
                <a:latin typeface="Bahnschrift Condensed" panose="020B0502040204020203" pitchFamily="34" charset="0"/>
              </a:rPr>
              <a:t>Scottsdale, AZ</a:t>
            </a:r>
          </a:p>
          <a:p>
            <a:pPr marL="0" indent="0">
              <a:buFont typeface="Arial" panose="020B0604020202020204" pitchFamily="34" charset="0"/>
              <a:buNone/>
            </a:pPr>
            <a:r>
              <a:rPr lang="en-US" sz="2400" dirty="0">
                <a:latin typeface="Bahnschrift Condensed" panose="020B0502040204020203" pitchFamily="34" charset="0"/>
              </a:rPr>
              <a:t>US</a:t>
            </a:r>
          </a:p>
        </p:txBody>
      </p:sp>
    </p:spTree>
    <p:extLst>
      <p:ext uri="{BB962C8B-B14F-4D97-AF65-F5344CB8AC3E}">
        <p14:creationId xmlns:p14="http://schemas.microsoft.com/office/powerpoint/2010/main" val="2128896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MISSION :  MOONSHOT GOAL</a:t>
            </a:r>
          </a:p>
        </p:txBody>
      </p:sp>
      <p:pic>
        <p:nvPicPr>
          <p:cNvPr id="8" name="Picture 7">
            <a:extLst>
              <a:ext uri="{FF2B5EF4-FFF2-40B4-BE49-F238E27FC236}">
                <a16:creationId xmlns:a16="http://schemas.microsoft.com/office/drawing/2014/main" id="{F849BA1E-83EB-93AF-3CE2-DBEE9188BF2C}"/>
              </a:ext>
            </a:extLst>
          </p:cNvPr>
          <p:cNvPicPr>
            <a:picLocks noChangeAspect="1"/>
          </p:cNvPicPr>
          <p:nvPr/>
        </p:nvPicPr>
        <p:blipFill>
          <a:blip r:embed="rId2"/>
          <a:stretch>
            <a:fillRect/>
          </a:stretch>
        </p:blipFill>
        <p:spPr>
          <a:xfrm>
            <a:off x="360438" y="2329544"/>
            <a:ext cx="5735562" cy="3690257"/>
          </a:xfrm>
          <a:prstGeom prst="rect">
            <a:avLst/>
          </a:prstGeom>
        </p:spPr>
      </p:pic>
      <p:pic>
        <p:nvPicPr>
          <p:cNvPr id="13" name="Picture 12">
            <a:extLst>
              <a:ext uri="{FF2B5EF4-FFF2-40B4-BE49-F238E27FC236}">
                <a16:creationId xmlns:a16="http://schemas.microsoft.com/office/drawing/2014/main" id="{EDBA702D-5C4B-9C24-20F8-6A1301AB8179}"/>
              </a:ext>
            </a:extLst>
          </p:cNvPr>
          <p:cNvPicPr>
            <a:picLocks noChangeAspect="1"/>
          </p:cNvPicPr>
          <p:nvPr/>
        </p:nvPicPr>
        <p:blipFill>
          <a:blip r:embed="rId3"/>
          <a:stretch>
            <a:fillRect/>
          </a:stretch>
        </p:blipFill>
        <p:spPr>
          <a:xfrm>
            <a:off x="6301042" y="3429001"/>
            <a:ext cx="5651474" cy="2582708"/>
          </a:xfrm>
          <a:prstGeom prst="rect">
            <a:avLst/>
          </a:prstGeom>
        </p:spPr>
      </p:pic>
      <p:sp>
        <p:nvSpPr>
          <p:cNvPr id="14" name="Content Placeholder 2">
            <a:extLst>
              <a:ext uri="{FF2B5EF4-FFF2-40B4-BE49-F238E27FC236}">
                <a16:creationId xmlns:a16="http://schemas.microsoft.com/office/drawing/2014/main" id="{68EC669C-910D-795F-7166-371FEB797997}"/>
              </a:ext>
            </a:extLst>
          </p:cNvPr>
          <p:cNvSpPr>
            <a:spLocks noGrp="1"/>
          </p:cNvSpPr>
          <p:nvPr>
            <p:ph idx="1"/>
          </p:nvPr>
        </p:nvSpPr>
        <p:spPr>
          <a:xfrm>
            <a:off x="6301042" y="2410166"/>
            <a:ext cx="5910943" cy="3304836"/>
          </a:xfrm>
        </p:spPr>
        <p:txBody>
          <a:bodyPr>
            <a:normAutofit/>
          </a:bodyPr>
          <a:lstStyle/>
          <a:p>
            <a:pPr marL="0" indent="0">
              <a:buNone/>
            </a:pPr>
            <a:r>
              <a:rPr lang="en-US" sz="3200" dirty="0">
                <a:latin typeface="Bahnschrift Condensed" panose="020B0502040204020203" pitchFamily="34" charset="0"/>
              </a:rPr>
              <a:t>Aim: Reduce gun related death by 50% in      10 years</a:t>
            </a:r>
          </a:p>
        </p:txBody>
      </p:sp>
    </p:spTree>
    <p:extLst>
      <p:ext uri="{BB962C8B-B14F-4D97-AF65-F5344CB8AC3E}">
        <p14:creationId xmlns:p14="http://schemas.microsoft.com/office/powerpoint/2010/main" val="85398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AXON’S PERFORMANCE AT A GLANCE</a:t>
            </a:r>
          </a:p>
        </p:txBody>
      </p:sp>
      <p:pic>
        <p:nvPicPr>
          <p:cNvPr id="5" name="Picture 4">
            <a:extLst>
              <a:ext uri="{FF2B5EF4-FFF2-40B4-BE49-F238E27FC236}">
                <a16:creationId xmlns:a16="http://schemas.microsoft.com/office/drawing/2014/main" id="{3CBC616A-AD2C-5A72-5515-A63F1C0DFB4C}"/>
              </a:ext>
            </a:extLst>
          </p:cNvPr>
          <p:cNvPicPr>
            <a:picLocks noChangeAspect="1"/>
          </p:cNvPicPr>
          <p:nvPr/>
        </p:nvPicPr>
        <p:blipFill>
          <a:blip r:embed="rId2"/>
          <a:stretch>
            <a:fillRect/>
          </a:stretch>
        </p:blipFill>
        <p:spPr>
          <a:xfrm>
            <a:off x="1974033" y="1920304"/>
            <a:ext cx="8243934" cy="4839722"/>
          </a:xfrm>
          <a:prstGeom prst="rect">
            <a:avLst/>
          </a:prstGeom>
        </p:spPr>
      </p:pic>
    </p:spTree>
    <p:extLst>
      <p:ext uri="{BB962C8B-B14F-4D97-AF65-F5344CB8AC3E}">
        <p14:creationId xmlns:p14="http://schemas.microsoft.com/office/powerpoint/2010/main" val="204477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RECOMMENDATION</a:t>
            </a:r>
          </a:p>
        </p:txBody>
      </p:sp>
      <p:pic>
        <p:nvPicPr>
          <p:cNvPr id="3" name="Picture 2">
            <a:extLst>
              <a:ext uri="{FF2B5EF4-FFF2-40B4-BE49-F238E27FC236}">
                <a16:creationId xmlns:a16="http://schemas.microsoft.com/office/drawing/2014/main" id="{685E03F5-FC67-360B-EBD5-FE8C433B069B}"/>
              </a:ext>
            </a:extLst>
          </p:cNvPr>
          <p:cNvPicPr>
            <a:picLocks noChangeAspect="1"/>
          </p:cNvPicPr>
          <p:nvPr/>
        </p:nvPicPr>
        <p:blipFill>
          <a:blip r:embed="rId2"/>
          <a:stretch>
            <a:fillRect/>
          </a:stretch>
        </p:blipFill>
        <p:spPr>
          <a:xfrm>
            <a:off x="337457" y="2388055"/>
            <a:ext cx="3352799" cy="3422649"/>
          </a:xfrm>
          <a:prstGeom prst="rect">
            <a:avLst/>
          </a:prstGeom>
        </p:spPr>
      </p:pic>
      <p:sp>
        <p:nvSpPr>
          <p:cNvPr id="4" name="TextBox 3">
            <a:extLst>
              <a:ext uri="{FF2B5EF4-FFF2-40B4-BE49-F238E27FC236}">
                <a16:creationId xmlns:a16="http://schemas.microsoft.com/office/drawing/2014/main" id="{0102B67E-E8DB-1BED-08E6-241024567A22}"/>
              </a:ext>
            </a:extLst>
          </p:cNvPr>
          <p:cNvSpPr txBox="1"/>
          <p:nvPr/>
        </p:nvSpPr>
        <p:spPr>
          <a:xfrm>
            <a:off x="1084472" y="2495131"/>
            <a:ext cx="1714532" cy="1323439"/>
          </a:xfrm>
          <a:prstGeom prst="rect">
            <a:avLst/>
          </a:prstGeom>
          <a:noFill/>
        </p:spPr>
        <p:txBody>
          <a:bodyPr wrap="square" rtlCol="0">
            <a:spAutoFit/>
          </a:bodyPr>
          <a:lstStyle/>
          <a:p>
            <a:pPr algn="ctr"/>
            <a:r>
              <a:rPr lang="en-US" sz="4000" b="1" dirty="0">
                <a:solidFill>
                  <a:srgbClr val="FFDE00"/>
                </a:solidFill>
                <a:latin typeface="Bahnschrift Condensed" panose="020B0502040204020203" pitchFamily="34" charset="0"/>
              </a:rPr>
              <a:t>CURRENT</a:t>
            </a:r>
          </a:p>
          <a:p>
            <a:pPr algn="ctr"/>
            <a:r>
              <a:rPr lang="en-US" sz="4000" b="1" dirty="0">
                <a:solidFill>
                  <a:srgbClr val="FFDE00"/>
                </a:solidFill>
                <a:latin typeface="Bahnschrift Condensed" panose="020B0502040204020203" pitchFamily="34" charset="0"/>
              </a:rPr>
              <a:t>PRICE</a:t>
            </a:r>
          </a:p>
        </p:txBody>
      </p:sp>
      <p:pic>
        <p:nvPicPr>
          <p:cNvPr id="2" name="Picture 1">
            <a:extLst>
              <a:ext uri="{FF2B5EF4-FFF2-40B4-BE49-F238E27FC236}">
                <a16:creationId xmlns:a16="http://schemas.microsoft.com/office/drawing/2014/main" id="{26547F01-7781-F0E7-0544-4589621B4641}"/>
              </a:ext>
            </a:extLst>
          </p:cNvPr>
          <p:cNvPicPr>
            <a:picLocks noChangeAspect="1"/>
          </p:cNvPicPr>
          <p:nvPr/>
        </p:nvPicPr>
        <p:blipFill>
          <a:blip r:embed="rId2"/>
          <a:stretch>
            <a:fillRect/>
          </a:stretch>
        </p:blipFill>
        <p:spPr>
          <a:xfrm>
            <a:off x="4419600" y="2388055"/>
            <a:ext cx="3352799" cy="3422649"/>
          </a:xfrm>
          <a:prstGeom prst="rect">
            <a:avLst/>
          </a:prstGeom>
        </p:spPr>
      </p:pic>
      <p:sp>
        <p:nvSpPr>
          <p:cNvPr id="5" name="TextBox 4">
            <a:extLst>
              <a:ext uri="{FF2B5EF4-FFF2-40B4-BE49-F238E27FC236}">
                <a16:creationId xmlns:a16="http://schemas.microsoft.com/office/drawing/2014/main" id="{9316ED93-4A8E-BBED-50A4-3142E059D3AC}"/>
              </a:ext>
            </a:extLst>
          </p:cNvPr>
          <p:cNvSpPr txBox="1"/>
          <p:nvPr/>
        </p:nvSpPr>
        <p:spPr>
          <a:xfrm>
            <a:off x="5166615" y="2495131"/>
            <a:ext cx="1714532" cy="1323439"/>
          </a:xfrm>
          <a:prstGeom prst="rect">
            <a:avLst/>
          </a:prstGeom>
          <a:noFill/>
        </p:spPr>
        <p:txBody>
          <a:bodyPr wrap="square" rtlCol="0">
            <a:spAutoFit/>
          </a:bodyPr>
          <a:lstStyle/>
          <a:p>
            <a:pPr algn="ctr"/>
            <a:r>
              <a:rPr lang="en-US" sz="4000" b="1" dirty="0">
                <a:solidFill>
                  <a:srgbClr val="FFDE00"/>
                </a:solidFill>
                <a:latin typeface="Bahnschrift Condensed" panose="020B0502040204020203" pitchFamily="34" charset="0"/>
              </a:rPr>
              <a:t>MARKET</a:t>
            </a:r>
          </a:p>
          <a:p>
            <a:pPr algn="ctr"/>
            <a:r>
              <a:rPr lang="en-US" sz="4000" b="1" dirty="0">
                <a:solidFill>
                  <a:srgbClr val="FFDE00"/>
                </a:solidFill>
                <a:latin typeface="Bahnschrift Condensed" panose="020B0502040204020203" pitchFamily="34" charset="0"/>
              </a:rPr>
              <a:t>CAP</a:t>
            </a:r>
          </a:p>
        </p:txBody>
      </p:sp>
      <p:pic>
        <p:nvPicPr>
          <p:cNvPr id="6" name="Picture 5">
            <a:extLst>
              <a:ext uri="{FF2B5EF4-FFF2-40B4-BE49-F238E27FC236}">
                <a16:creationId xmlns:a16="http://schemas.microsoft.com/office/drawing/2014/main" id="{B6F8D38F-6CB7-AB63-3E54-3074E69D68BE}"/>
              </a:ext>
            </a:extLst>
          </p:cNvPr>
          <p:cNvPicPr>
            <a:picLocks noChangeAspect="1"/>
          </p:cNvPicPr>
          <p:nvPr/>
        </p:nvPicPr>
        <p:blipFill>
          <a:blip r:embed="rId2"/>
          <a:stretch>
            <a:fillRect/>
          </a:stretch>
        </p:blipFill>
        <p:spPr>
          <a:xfrm>
            <a:off x="8519414" y="2388055"/>
            <a:ext cx="3352799" cy="3422649"/>
          </a:xfrm>
          <a:prstGeom prst="rect">
            <a:avLst/>
          </a:prstGeom>
        </p:spPr>
      </p:pic>
      <p:sp>
        <p:nvSpPr>
          <p:cNvPr id="7" name="TextBox 6">
            <a:extLst>
              <a:ext uri="{FF2B5EF4-FFF2-40B4-BE49-F238E27FC236}">
                <a16:creationId xmlns:a16="http://schemas.microsoft.com/office/drawing/2014/main" id="{8DBFD1F2-2E82-45B6-F1DF-595B90B100BD}"/>
              </a:ext>
            </a:extLst>
          </p:cNvPr>
          <p:cNvSpPr txBox="1"/>
          <p:nvPr/>
        </p:nvSpPr>
        <p:spPr>
          <a:xfrm>
            <a:off x="9266429" y="2495131"/>
            <a:ext cx="1714532" cy="1323439"/>
          </a:xfrm>
          <a:prstGeom prst="rect">
            <a:avLst/>
          </a:prstGeom>
          <a:noFill/>
        </p:spPr>
        <p:txBody>
          <a:bodyPr wrap="square" rtlCol="0">
            <a:spAutoFit/>
          </a:bodyPr>
          <a:lstStyle/>
          <a:p>
            <a:pPr algn="ctr"/>
            <a:r>
              <a:rPr lang="en-US" sz="4000" b="1" dirty="0">
                <a:solidFill>
                  <a:srgbClr val="FFDE00"/>
                </a:solidFill>
                <a:latin typeface="Bahnschrift Condensed" panose="020B0502040204020203" pitchFamily="34" charset="0"/>
              </a:rPr>
              <a:t>MODEL PRICE</a:t>
            </a:r>
          </a:p>
        </p:txBody>
      </p:sp>
      <p:sp>
        <p:nvSpPr>
          <p:cNvPr id="11" name="TextBox 10">
            <a:extLst>
              <a:ext uri="{FF2B5EF4-FFF2-40B4-BE49-F238E27FC236}">
                <a16:creationId xmlns:a16="http://schemas.microsoft.com/office/drawing/2014/main" id="{8F3CBDAC-57AB-82EC-9251-5E8F917CEA5C}"/>
              </a:ext>
            </a:extLst>
          </p:cNvPr>
          <p:cNvSpPr txBox="1"/>
          <p:nvPr/>
        </p:nvSpPr>
        <p:spPr>
          <a:xfrm>
            <a:off x="1156590" y="4172513"/>
            <a:ext cx="1714532" cy="707886"/>
          </a:xfrm>
          <a:prstGeom prst="rect">
            <a:avLst/>
          </a:prstGeom>
          <a:noFill/>
        </p:spPr>
        <p:txBody>
          <a:bodyPr wrap="square" rtlCol="0">
            <a:spAutoFit/>
          </a:bodyPr>
          <a:lstStyle/>
          <a:p>
            <a:pPr algn="ctr"/>
            <a:r>
              <a:rPr lang="en-US" sz="4000" b="1" dirty="0">
                <a:solidFill>
                  <a:srgbClr val="FFDE00"/>
                </a:solidFill>
                <a:latin typeface="Bahnschrift Condensed" panose="020B0502040204020203" pitchFamily="34" charset="0"/>
              </a:rPr>
              <a:t>$222.00</a:t>
            </a:r>
          </a:p>
        </p:txBody>
      </p:sp>
      <p:sp>
        <p:nvSpPr>
          <p:cNvPr id="15" name="TextBox 14">
            <a:extLst>
              <a:ext uri="{FF2B5EF4-FFF2-40B4-BE49-F238E27FC236}">
                <a16:creationId xmlns:a16="http://schemas.microsoft.com/office/drawing/2014/main" id="{A937D5F1-C74C-49AA-F37F-8E1391963A1D}"/>
              </a:ext>
            </a:extLst>
          </p:cNvPr>
          <p:cNvSpPr txBox="1"/>
          <p:nvPr/>
        </p:nvSpPr>
        <p:spPr>
          <a:xfrm>
            <a:off x="5238733" y="4172513"/>
            <a:ext cx="1714532" cy="707886"/>
          </a:xfrm>
          <a:prstGeom prst="rect">
            <a:avLst/>
          </a:prstGeom>
          <a:noFill/>
        </p:spPr>
        <p:txBody>
          <a:bodyPr wrap="square" rtlCol="0">
            <a:spAutoFit/>
          </a:bodyPr>
          <a:lstStyle/>
          <a:p>
            <a:pPr algn="ctr"/>
            <a:r>
              <a:rPr lang="en-US" sz="4000" b="1" dirty="0">
                <a:solidFill>
                  <a:srgbClr val="FFDE00"/>
                </a:solidFill>
                <a:latin typeface="Bahnschrift Condensed" panose="020B0502040204020203" pitchFamily="34" charset="0"/>
              </a:rPr>
              <a:t>16.692B</a:t>
            </a:r>
          </a:p>
        </p:txBody>
      </p:sp>
      <p:sp>
        <p:nvSpPr>
          <p:cNvPr id="16" name="TextBox 15">
            <a:extLst>
              <a:ext uri="{FF2B5EF4-FFF2-40B4-BE49-F238E27FC236}">
                <a16:creationId xmlns:a16="http://schemas.microsoft.com/office/drawing/2014/main" id="{F57F680E-5D4F-8386-DD93-56FE955D42F0}"/>
              </a:ext>
            </a:extLst>
          </p:cNvPr>
          <p:cNvSpPr txBox="1"/>
          <p:nvPr/>
        </p:nvSpPr>
        <p:spPr>
          <a:xfrm>
            <a:off x="8711274" y="3818570"/>
            <a:ext cx="3263011" cy="707886"/>
          </a:xfrm>
          <a:prstGeom prst="rect">
            <a:avLst/>
          </a:prstGeom>
          <a:noFill/>
        </p:spPr>
        <p:txBody>
          <a:bodyPr wrap="square" rtlCol="0">
            <a:spAutoFit/>
          </a:bodyPr>
          <a:lstStyle/>
          <a:p>
            <a:r>
              <a:rPr lang="en-US" sz="4000" b="1" dirty="0">
                <a:solidFill>
                  <a:srgbClr val="FFDE00"/>
                </a:solidFill>
                <a:latin typeface="Bahnschrift Condensed" panose="020B0502040204020203" pitchFamily="34" charset="0"/>
              </a:rPr>
              <a:t>$216.00	BASE	</a:t>
            </a:r>
          </a:p>
        </p:txBody>
      </p:sp>
      <p:sp>
        <p:nvSpPr>
          <p:cNvPr id="17" name="TextBox 16">
            <a:extLst>
              <a:ext uri="{FF2B5EF4-FFF2-40B4-BE49-F238E27FC236}">
                <a16:creationId xmlns:a16="http://schemas.microsoft.com/office/drawing/2014/main" id="{49A6C801-FBEF-06E9-0CE2-301C274EAE8A}"/>
              </a:ext>
            </a:extLst>
          </p:cNvPr>
          <p:cNvSpPr txBox="1"/>
          <p:nvPr/>
        </p:nvSpPr>
        <p:spPr>
          <a:xfrm>
            <a:off x="8728945" y="4678433"/>
            <a:ext cx="3263011" cy="707886"/>
          </a:xfrm>
          <a:prstGeom prst="rect">
            <a:avLst/>
          </a:prstGeom>
          <a:noFill/>
        </p:spPr>
        <p:txBody>
          <a:bodyPr wrap="square" rtlCol="0">
            <a:spAutoFit/>
          </a:bodyPr>
          <a:lstStyle/>
          <a:p>
            <a:r>
              <a:rPr lang="en-US" sz="4000" b="1" dirty="0">
                <a:solidFill>
                  <a:srgbClr val="FFDE00"/>
                </a:solidFill>
                <a:latin typeface="Bahnschrift Condensed" panose="020B0502040204020203" pitchFamily="34" charset="0"/>
              </a:rPr>
              <a:t>$245.19	BEST	</a:t>
            </a:r>
          </a:p>
        </p:txBody>
      </p:sp>
    </p:spTree>
    <p:extLst>
      <p:ext uri="{BB962C8B-B14F-4D97-AF65-F5344CB8AC3E}">
        <p14:creationId xmlns:p14="http://schemas.microsoft.com/office/powerpoint/2010/main" val="68081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US ECONOMY OVERVIEW</a:t>
            </a:r>
          </a:p>
        </p:txBody>
      </p:sp>
      <p:pic>
        <p:nvPicPr>
          <p:cNvPr id="12" name="Picture 11">
            <a:extLst>
              <a:ext uri="{FF2B5EF4-FFF2-40B4-BE49-F238E27FC236}">
                <a16:creationId xmlns:a16="http://schemas.microsoft.com/office/drawing/2014/main" id="{081DFB65-2CC6-0A24-F644-5AACF2785DEA}"/>
              </a:ext>
            </a:extLst>
          </p:cNvPr>
          <p:cNvPicPr>
            <a:picLocks noChangeAspect="1"/>
          </p:cNvPicPr>
          <p:nvPr/>
        </p:nvPicPr>
        <p:blipFill>
          <a:blip r:embed="rId2"/>
          <a:stretch>
            <a:fillRect/>
          </a:stretch>
        </p:blipFill>
        <p:spPr>
          <a:xfrm>
            <a:off x="914133" y="2018278"/>
            <a:ext cx="10363733" cy="4629388"/>
          </a:xfrm>
          <a:prstGeom prst="rect">
            <a:avLst/>
          </a:prstGeom>
        </p:spPr>
      </p:pic>
    </p:spTree>
    <p:extLst>
      <p:ext uri="{BB962C8B-B14F-4D97-AF65-F5344CB8AC3E}">
        <p14:creationId xmlns:p14="http://schemas.microsoft.com/office/powerpoint/2010/main" val="164846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US ECONOMY OVERVIEW</a:t>
            </a:r>
          </a:p>
        </p:txBody>
      </p:sp>
      <p:pic>
        <p:nvPicPr>
          <p:cNvPr id="3" name="Picture 2">
            <a:extLst>
              <a:ext uri="{FF2B5EF4-FFF2-40B4-BE49-F238E27FC236}">
                <a16:creationId xmlns:a16="http://schemas.microsoft.com/office/drawing/2014/main" id="{3CF4D24C-7C36-AE4E-0B39-7DCDBFC4C6B4}"/>
              </a:ext>
            </a:extLst>
          </p:cNvPr>
          <p:cNvPicPr>
            <a:picLocks noChangeAspect="1"/>
          </p:cNvPicPr>
          <p:nvPr/>
        </p:nvPicPr>
        <p:blipFill>
          <a:blip r:embed="rId2"/>
          <a:stretch>
            <a:fillRect/>
          </a:stretch>
        </p:blipFill>
        <p:spPr>
          <a:xfrm>
            <a:off x="76941" y="2584680"/>
            <a:ext cx="5573486" cy="3741691"/>
          </a:xfrm>
          <a:prstGeom prst="rect">
            <a:avLst/>
          </a:prstGeom>
        </p:spPr>
      </p:pic>
      <p:pic>
        <p:nvPicPr>
          <p:cNvPr id="5" name="Picture 4">
            <a:extLst>
              <a:ext uri="{FF2B5EF4-FFF2-40B4-BE49-F238E27FC236}">
                <a16:creationId xmlns:a16="http://schemas.microsoft.com/office/drawing/2014/main" id="{41434473-4C72-6686-FE8F-61CAFC8A77A3}"/>
              </a:ext>
            </a:extLst>
          </p:cNvPr>
          <p:cNvPicPr>
            <a:picLocks noChangeAspect="1"/>
          </p:cNvPicPr>
          <p:nvPr/>
        </p:nvPicPr>
        <p:blipFill>
          <a:blip r:embed="rId3"/>
          <a:stretch>
            <a:fillRect/>
          </a:stretch>
        </p:blipFill>
        <p:spPr>
          <a:xfrm>
            <a:off x="5650427" y="2018278"/>
            <a:ext cx="6464632" cy="4781796"/>
          </a:xfrm>
          <a:prstGeom prst="rect">
            <a:avLst/>
          </a:prstGeom>
        </p:spPr>
      </p:pic>
    </p:spTree>
    <p:extLst>
      <p:ext uri="{BB962C8B-B14F-4D97-AF65-F5344CB8AC3E}">
        <p14:creationId xmlns:p14="http://schemas.microsoft.com/office/powerpoint/2010/main" val="214382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5360A-5172-D643-8351-1F61697DC2E7}"/>
              </a:ext>
            </a:extLst>
          </p:cNvPr>
          <p:cNvSpPr/>
          <p:nvPr/>
        </p:nvSpPr>
        <p:spPr>
          <a:xfrm>
            <a:off x="-533400" y="435429"/>
            <a:ext cx="13095514" cy="139019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37F016-9B61-8898-26AF-898B1BC27C48}"/>
              </a:ext>
            </a:extLst>
          </p:cNvPr>
          <p:cNvSpPr txBox="1"/>
          <p:nvPr/>
        </p:nvSpPr>
        <p:spPr>
          <a:xfrm>
            <a:off x="446314" y="628082"/>
            <a:ext cx="9657677" cy="923330"/>
          </a:xfrm>
          <a:prstGeom prst="rect">
            <a:avLst/>
          </a:prstGeom>
          <a:noFill/>
        </p:spPr>
        <p:txBody>
          <a:bodyPr wrap="square" rtlCol="0">
            <a:spAutoFit/>
          </a:bodyPr>
          <a:lstStyle/>
          <a:p>
            <a:r>
              <a:rPr lang="en-US" sz="5400" b="1" dirty="0">
                <a:solidFill>
                  <a:srgbClr val="FFDE00"/>
                </a:solidFill>
                <a:latin typeface="Bahnschrift Condensed" panose="020B0502040204020203" pitchFamily="34" charset="0"/>
              </a:rPr>
              <a:t>INDUSTRY ANALYSIS</a:t>
            </a:r>
          </a:p>
        </p:txBody>
      </p:sp>
      <p:pic>
        <p:nvPicPr>
          <p:cNvPr id="5" name="Picture 4">
            <a:extLst>
              <a:ext uri="{FF2B5EF4-FFF2-40B4-BE49-F238E27FC236}">
                <a16:creationId xmlns:a16="http://schemas.microsoft.com/office/drawing/2014/main" id="{547D7C11-B5F3-F9C6-32F1-B13CC37104B4}"/>
              </a:ext>
            </a:extLst>
          </p:cNvPr>
          <p:cNvPicPr>
            <a:picLocks noChangeAspect="1"/>
          </p:cNvPicPr>
          <p:nvPr/>
        </p:nvPicPr>
        <p:blipFill>
          <a:blip r:embed="rId2"/>
          <a:stretch>
            <a:fillRect/>
          </a:stretch>
        </p:blipFill>
        <p:spPr>
          <a:xfrm>
            <a:off x="760075" y="1906849"/>
            <a:ext cx="10508564" cy="4951151"/>
          </a:xfrm>
          <a:prstGeom prst="rect">
            <a:avLst/>
          </a:prstGeom>
        </p:spPr>
      </p:pic>
    </p:spTree>
    <p:extLst>
      <p:ext uri="{BB962C8B-B14F-4D97-AF65-F5344CB8AC3E}">
        <p14:creationId xmlns:p14="http://schemas.microsoft.com/office/powerpoint/2010/main" val="144788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1793</Words>
  <Application>Microsoft Office PowerPoint</Application>
  <PresentationFormat>Widescreen</PresentationFormat>
  <Paragraphs>108</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Agency FB</vt:lpstr>
      <vt:lpstr>Arial</vt:lpstr>
      <vt:lpstr>Bahnschrift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Siddhesh Gore</dc:creator>
  <cp:lastModifiedBy>Siddhesh Gore</cp:lastModifiedBy>
  <cp:revision>43</cp:revision>
  <dcterms:created xsi:type="dcterms:W3CDTF">2023-11-16T03:01:03Z</dcterms:created>
  <dcterms:modified xsi:type="dcterms:W3CDTF">2023-11-16T23:10:31Z</dcterms:modified>
</cp:coreProperties>
</file>